
<file path=[Content_Types].xml><?xml version="1.0" encoding="utf-8"?>
<Types xmlns="http://schemas.openxmlformats.org/package/2006/content-types">
  <Default Extension="bin" ContentType="image/unknown"/>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7" r:id="rId6"/>
    <p:sldId id="258" r:id="rId7"/>
    <p:sldId id="259" r:id="rId8"/>
    <p:sldId id="260" r:id="rId9"/>
    <p:sldId id="278" r:id="rId10"/>
    <p:sldId id="279" r:id="rId11"/>
    <p:sldId id="261" r:id="rId12"/>
    <p:sldId id="262" r:id="rId13"/>
    <p:sldId id="280" r:id="rId14"/>
    <p:sldId id="263" r:id="rId15"/>
    <p:sldId id="281" r:id="rId16"/>
    <p:sldId id="264" r:id="rId17"/>
    <p:sldId id="265" r:id="rId18"/>
    <p:sldId id="266" r:id="rId19"/>
    <p:sldId id="282" r:id="rId20"/>
    <p:sldId id="269" r:id="rId21"/>
    <p:sldId id="283" r:id="rId22"/>
    <p:sldId id="284" r:id="rId23"/>
    <p:sldId id="270" r:id="rId24"/>
    <p:sldId id="271" r:id="rId25"/>
    <p:sldId id="272" r:id="rId26"/>
    <p:sldId id="285" r:id="rId27"/>
    <p:sldId id="273" r:id="rId28"/>
    <p:sldId id="287" r:id="rId29"/>
    <p:sldId id="286" r:id="rId30"/>
    <p:sldId id="276" r:id="rId31"/>
    <p:sldId id="288" r:id="rId32"/>
    <p:sldId id="277" r:id="rId33"/>
    <p:sldId id="292" r:id="rId34"/>
    <p:sldId id="291" r:id="rId35"/>
    <p:sldId id="290" r:id="rId36"/>
    <p:sldId id="268" r:id="rId37"/>
    <p:sldId id="267"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973"/>
    <a:srgbClr val="EBEAAB"/>
    <a:srgbClr val="FBD24C"/>
    <a:srgbClr val="A84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75" autoAdjust="0"/>
    <p:restoredTop sz="96224" autoAdjust="0"/>
  </p:normalViewPr>
  <p:slideViewPr>
    <p:cSldViewPr snapToGrid="0">
      <p:cViewPr varScale="1">
        <p:scale>
          <a:sx n="67" d="100"/>
          <a:sy n="67" d="100"/>
        </p:scale>
        <p:origin x="8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117CF-D48B-4330-9DF6-DC239913DB4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7CD719E2-3627-45F6-B093-31B4C32646DE}">
      <dgm:prSet phldrT="[Text]" custT="1"/>
      <dgm:spPr>
        <a:noFill/>
        <a:ln>
          <a:noFill/>
        </a:ln>
      </dgm:spPr>
      <dgm:t>
        <a:bodyPr/>
        <a:lstStyle/>
        <a:p>
          <a:r>
            <a:rPr lang="en-US" sz="1500" b="1" dirty="0">
              <a:solidFill>
                <a:srgbClr val="272973"/>
              </a:solidFill>
              <a:latin typeface="+mj-lt"/>
            </a:rPr>
            <a:t>Combine Products</a:t>
          </a:r>
          <a:br>
            <a:rPr lang="en-US" sz="1500" b="1" dirty="0">
              <a:solidFill>
                <a:srgbClr val="272973"/>
              </a:solidFill>
              <a:latin typeface="+mj-lt"/>
            </a:rPr>
          </a:br>
          <a:r>
            <a:rPr lang="en-US" sz="1500" b="1" dirty="0">
              <a:solidFill>
                <a:srgbClr val="272973"/>
              </a:solidFill>
              <a:latin typeface="+mj-lt"/>
            </a:rPr>
            <a:t>for Maximum Impact</a:t>
          </a:r>
        </a:p>
      </dgm:t>
    </dgm:pt>
    <dgm:pt modelId="{97D675AF-D0EF-4664-8D68-D178374909F5}" type="parTrans" cxnId="{57A33C24-C047-4E92-A3DF-0873A66E882A}">
      <dgm:prSet/>
      <dgm:spPr/>
      <dgm:t>
        <a:bodyPr/>
        <a:lstStyle/>
        <a:p>
          <a:endParaRPr lang="en-US"/>
        </a:p>
      </dgm:t>
    </dgm:pt>
    <dgm:pt modelId="{17570DA4-0577-4A5E-BA40-B9DF9F458280}" type="sibTrans" cxnId="{57A33C24-C047-4E92-A3DF-0873A66E882A}">
      <dgm:prSet/>
      <dgm:spPr/>
      <dgm:t>
        <a:bodyPr/>
        <a:lstStyle/>
        <a:p>
          <a:endParaRPr lang="en-US"/>
        </a:p>
      </dgm:t>
    </dgm:pt>
    <dgm:pt modelId="{DA4B8C34-6E46-4F47-BE8D-CF57F71B2B18}">
      <dgm:prSet phldrT="[Text]" custT="1"/>
      <dgm:spPr>
        <a:solidFill>
          <a:schemeClr val="bg1"/>
        </a:solidFill>
        <a:ln w="60325">
          <a:solidFill>
            <a:srgbClr val="272973"/>
          </a:solidFill>
        </a:ln>
      </dgm:spPr>
      <dgm:t>
        <a:bodyPr/>
        <a:lstStyle/>
        <a:p>
          <a:endParaRPr lang="en-US" sz="1400" b="0" dirty="0">
            <a:solidFill>
              <a:srgbClr val="272973"/>
            </a:solidFill>
          </a:endParaRPr>
        </a:p>
        <a:p>
          <a:r>
            <a:rPr lang="en-US" sz="950" b="0" dirty="0">
              <a:solidFill>
                <a:schemeClr val="tx1"/>
              </a:solidFill>
            </a:rPr>
            <a:t>Student Loan Repayment Assistance</a:t>
          </a:r>
        </a:p>
        <a:p>
          <a:r>
            <a:rPr lang="en-US" sz="950" b="1" dirty="0">
              <a:solidFill>
                <a:schemeClr val="tx1"/>
              </a:solidFill>
            </a:rPr>
            <a:t>Co-Pay Partners®️</a:t>
          </a:r>
        </a:p>
      </dgm:t>
    </dgm:pt>
    <dgm:pt modelId="{78A6994C-8F47-4DFD-B6EC-126DA364A03F}" type="parTrans" cxnId="{4A2FE2BE-7F0D-4BAE-88D7-9B8004A4AC76}">
      <dgm:prSet/>
      <dgm:spPr/>
      <dgm:t>
        <a:bodyPr/>
        <a:lstStyle/>
        <a:p>
          <a:endParaRPr lang="en-US"/>
        </a:p>
      </dgm:t>
    </dgm:pt>
    <dgm:pt modelId="{0765E789-DF57-404F-A584-B37ED5D7BC82}" type="sibTrans" cxnId="{4A2FE2BE-7F0D-4BAE-88D7-9B8004A4AC76}">
      <dgm:prSet/>
      <dgm:spPr>
        <a:solidFill>
          <a:srgbClr val="FBD24C"/>
        </a:solidFill>
      </dgm:spPr>
      <dgm:t>
        <a:bodyPr/>
        <a:lstStyle/>
        <a:p>
          <a:endParaRPr lang="en-US"/>
        </a:p>
      </dgm:t>
    </dgm:pt>
    <dgm:pt modelId="{728E745C-5145-4706-AC12-4E8188F4767E}">
      <dgm:prSet phldrT="[Text]" custT="1"/>
      <dgm:spPr>
        <a:solidFill>
          <a:schemeClr val="bg1"/>
        </a:solidFill>
        <a:ln w="60325">
          <a:solidFill>
            <a:srgbClr val="272973"/>
          </a:solidFill>
        </a:ln>
      </dgm:spPr>
      <dgm:t>
        <a:bodyPr/>
        <a:lstStyle/>
        <a:p>
          <a:pPr marL="0" lvl="0" indent="0" algn="ctr" defTabSz="422275">
            <a:lnSpc>
              <a:spcPct val="90000"/>
            </a:lnSpc>
            <a:spcBef>
              <a:spcPct val="0"/>
            </a:spcBef>
            <a:spcAft>
              <a:spcPct val="35000"/>
            </a:spcAft>
            <a:buNone/>
          </a:pPr>
          <a:endParaRPr lang="en-US" sz="1400" b="0" kern="1200" dirty="0">
            <a:solidFill>
              <a:schemeClr val="tx2"/>
            </a:solidFill>
            <a:latin typeface="Calibri" panose="020F0502020204030204"/>
            <a:ea typeface="+mn-ea"/>
            <a:cs typeface="+mn-cs"/>
          </a:endParaRPr>
        </a:p>
        <a:p>
          <a:pPr marL="0" lvl="0" indent="0" algn="ctr" defTabSz="422275">
            <a:lnSpc>
              <a:spcPct val="90000"/>
            </a:lnSpc>
            <a:spcBef>
              <a:spcPct val="0"/>
            </a:spcBef>
            <a:spcAft>
              <a:spcPct val="35000"/>
            </a:spcAft>
            <a:buNone/>
          </a:pPr>
          <a:r>
            <a:rPr lang="en-US" sz="950" b="0" kern="1200" dirty="0">
              <a:solidFill>
                <a:schemeClr val="tx1"/>
              </a:solidFill>
              <a:latin typeface="Calibri" panose="020F0502020204030204"/>
              <a:ea typeface="+mn-ea"/>
              <a:cs typeface="+mn-cs"/>
            </a:rPr>
            <a:t>Student Loan Counseling</a:t>
          </a:r>
        </a:p>
        <a:p>
          <a:pPr marL="0" lvl="0" indent="0" algn="ctr" defTabSz="422275">
            <a:lnSpc>
              <a:spcPct val="90000"/>
            </a:lnSpc>
            <a:spcBef>
              <a:spcPct val="0"/>
            </a:spcBef>
            <a:spcAft>
              <a:spcPct val="35000"/>
            </a:spcAft>
            <a:buNone/>
          </a:pPr>
          <a:r>
            <a:rPr lang="en-US" sz="950" b="1" kern="1200" dirty="0">
              <a:solidFill>
                <a:schemeClr val="tx1"/>
              </a:solidFill>
              <a:latin typeface="Calibri" panose="020F0502020204030204"/>
              <a:ea typeface="+mn-ea"/>
              <a:cs typeface="+mn-cs"/>
            </a:rPr>
            <a:t>Student Loan Success Center</a:t>
          </a:r>
          <a:r>
            <a:rPr lang="en-US" sz="800" b="1" kern="1200" baseline="30000" dirty="0">
              <a:solidFill>
                <a:schemeClr val="tx1"/>
              </a:solidFill>
            </a:rPr>
            <a:t>TM</a:t>
          </a:r>
          <a:endParaRPr lang="en-US" sz="800" b="1" kern="1200" baseline="30000" dirty="0">
            <a:solidFill>
              <a:schemeClr val="tx1"/>
            </a:solidFill>
            <a:latin typeface="Calibri" panose="020F0502020204030204"/>
            <a:ea typeface="+mn-ea"/>
            <a:cs typeface="+mn-cs"/>
          </a:endParaRPr>
        </a:p>
      </dgm:t>
    </dgm:pt>
    <dgm:pt modelId="{86DF77B1-0E18-446D-81C1-9AEB5886EA2F}" type="parTrans" cxnId="{100B763F-ABCB-4AE5-BCAF-4DA4C01FCAC4}">
      <dgm:prSet/>
      <dgm:spPr/>
      <dgm:t>
        <a:bodyPr/>
        <a:lstStyle/>
        <a:p>
          <a:endParaRPr lang="en-US"/>
        </a:p>
      </dgm:t>
    </dgm:pt>
    <dgm:pt modelId="{A5408C00-498A-4D4D-8C67-4877E73934EE}" type="sibTrans" cxnId="{100B763F-ABCB-4AE5-BCAF-4DA4C01FCAC4}">
      <dgm:prSet/>
      <dgm:spPr>
        <a:solidFill>
          <a:srgbClr val="FBD24C"/>
        </a:solidFill>
      </dgm:spPr>
      <dgm:t>
        <a:bodyPr/>
        <a:lstStyle/>
        <a:p>
          <a:endParaRPr lang="en-US"/>
        </a:p>
      </dgm:t>
    </dgm:pt>
    <dgm:pt modelId="{CFB92AC9-0EAF-4D74-AA5B-8191FFF5ED03}">
      <dgm:prSet phldrT="[Text]" custT="1"/>
      <dgm:spPr>
        <a:solidFill>
          <a:schemeClr val="bg1"/>
        </a:solidFill>
        <a:ln w="60325">
          <a:solidFill>
            <a:srgbClr val="272973"/>
          </a:solidFill>
        </a:ln>
      </dgm:spPr>
      <dgm:t>
        <a:bodyPr/>
        <a:lstStyle/>
        <a:p>
          <a:endParaRPr lang="en-US" sz="1400" b="0" dirty="0">
            <a:solidFill>
              <a:schemeClr val="tx1"/>
            </a:solidFill>
          </a:endParaRPr>
        </a:p>
        <a:p>
          <a:r>
            <a:rPr lang="en-US" sz="950" b="0" dirty="0">
              <a:solidFill>
                <a:schemeClr val="tx1"/>
              </a:solidFill>
            </a:rPr>
            <a:t>Online Financial Education</a:t>
          </a:r>
        </a:p>
        <a:p>
          <a:r>
            <a:rPr lang="en-US" sz="950" b="1" dirty="0">
              <a:solidFill>
                <a:schemeClr val="tx1"/>
              </a:solidFill>
            </a:rPr>
            <a:t>Knowledge Center️</a:t>
          </a:r>
          <a:endParaRPr lang="en-US" sz="950" b="0" dirty="0">
            <a:solidFill>
              <a:schemeClr val="tx1"/>
            </a:solidFill>
          </a:endParaRPr>
        </a:p>
      </dgm:t>
    </dgm:pt>
    <dgm:pt modelId="{A8412C5B-977C-418D-A285-3FAE8EFC585F}" type="parTrans" cxnId="{1D53F611-2E46-4CBC-89F1-F2BCBB9A0728}">
      <dgm:prSet/>
      <dgm:spPr/>
      <dgm:t>
        <a:bodyPr/>
        <a:lstStyle/>
        <a:p>
          <a:endParaRPr lang="en-US"/>
        </a:p>
      </dgm:t>
    </dgm:pt>
    <dgm:pt modelId="{9EF974A5-1FF9-4F3A-BE43-F2D9C3EDBE15}" type="sibTrans" cxnId="{1D53F611-2E46-4CBC-89F1-F2BCBB9A0728}">
      <dgm:prSet/>
      <dgm:spPr>
        <a:solidFill>
          <a:srgbClr val="FBD24C"/>
        </a:solidFill>
      </dgm:spPr>
      <dgm:t>
        <a:bodyPr/>
        <a:lstStyle/>
        <a:p>
          <a:endParaRPr lang="en-US"/>
        </a:p>
      </dgm:t>
    </dgm:pt>
    <dgm:pt modelId="{84D5308E-B0D7-483A-83BB-C78E594088D9}" type="pres">
      <dgm:prSet presAssocID="{389117CF-D48B-4330-9DF6-DC239913DB49}" presName="Name0" presStyleCnt="0">
        <dgm:presLayoutVars>
          <dgm:chMax val="1"/>
          <dgm:dir/>
          <dgm:animLvl val="ctr"/>
          <dgm:resizeHandles val="exact"/>
        </dgm:presLayoutVars>
      </dgm:prSet>
      <dgm:spPr/>
    </dgm:pt>
    <dgm:pt modelId="{A3A4342F-BFE0-4827-9434-7A73B0F36D39}" type="pres">
      <dgm:prSet presAssocID="{7CD719E2-3627-45F6-B093-31B4C32646DE}" presName="centerShape" presStyleLbl="node0" presStyleIdx="0" presStyleCnt="1" custScaleX="267605" custLinFactNeighborY="-6770"/>
      <dgm:spPr/>
    </dgm:pt>
    <dgm:pt modelId="{798DA1E8-2AD1-43F3-B9AF-70E9483736A5}" type="pres">
      <dgm:prSet presAssocID="{DA4B8C34-6E46-4F47-BE8D-CF57F71B2B18}" presName="node" presStyleLbl="node1" presStyleIdx="0" presStyleCnt="3" custScaleX="147742" custScaleY="147742">
        <dgm:presLayoutVars>
          <dgm:bulletEnabled val="1"/>
        </dgm:presLayoutVars>
      </dgm:prSet>
      <dgm:spPr/>
    </dgm:pt>
    <dgm:pt modelId="{3C1F44F6-B6E8-4D79-B2A1-6C25ABFD4836}" type="pres">
      <dgm:prSet presAssocID="{DA4B8C34-6E46-4F47-BE8D-CF57F71B2B18}" presName="dummy" presStyleCnt="0"/>
      <dgm:spPr/>
    </dgm:pt>
    <dgm:pt modelId="{B11B7CE4-9501-4785-A623-7ACFA76084AD}" type="pres">
      <dgm:prSet presAssocID="{0765E789-DF57-404F-A584-B37ED5D7BC82}" presName="sibTrans" presStyleLbl="sibTrans2D1" presStyleIdx="0" presStyleCnt="3"/>
      <dgm:spPr/>
    </dgm:pt>
    <dgm:pt modelId="{63AD98E7-543C-4B61-92FD-39313FEFA607}" type="pres">
      <dgm:prSet presAssocID="{728E745C-5145-4706-AC12-4E8188F4767E}" presName="node" presStyleLbl="node1" presStyleIdx="1" presStyleCnt="3" custScaleX="147742" custScaleY="147742">
        <dgm:presLayoutVars>
          <dgm:bulletEnabled val="1"/>
        </dgm:presLayoutVars>
      </dgm:prSet>
      <dgm:spPr/>
    </dgm:pt>
    <dgm:pt modelId="{3CCACDED-917C-47CC-8DD5-B5EA08913D91}" type="pres">
      <dgm:prSet presAssocID="{728E745C-5145-4706-AC12-4E8188F4767E}" presName="dummy" presStyleCnt="0"/>
      <dgm:spPr/>
    </dgm:pt>
    <dgm:pt modelId="{D0239B95-E8D4-4629-9BF8-76F641CD29F1}" type="pres">
      <dgm:prSet presAssocID="{A5408C00-498A-4D4D-8C67-4877E73934EE}" presName="sibTrans" presStyleLbl="sibTrans2D1" presStyleIdx="1" presStyleCnt="3"/>
      <dgm:spPr/>
    </dgm:pt>
    <dgm:pt modelId="{6C9148F3-553D-4EB5-B384-39B92CEB03FA}" type="pres">
      <dgm:prSet presAssocID="{CFB92AC9-0EAF-4D74-AA5B-8191FFF5ED03}" presName="node" presStyleLbl="node1" presStyleIdx="2" presStyleCnt="3" custScaleX="147742" custScaleY="147742">
        <dgm:presLayoutVars>
          <dgm:bulletEnabled val="1"/>
        </dgm:presLayoutVars>
      </dgm:prSet>
      <dgm:spPr/>
    </dgm:pt>
    <dgm:pt modelId="{64DE814F-33BC-405C-8A73-04C8BD14C398}" type="pres">
      <dgm:prSet presAssocID="{CFB92AC9-0EAF-4D74-AA5B-8191FFF5ED03}" presName="dummy" presStyleCnt="0"/>
      <dgm:spPr/>
    </dgm:pt>
    <dgm:pt modelId="{055D543D-5113-471F-BD5C-FE2E3C0E56A8}" type="pres">
      <dgm:prSet presAssocID="{9EF974A5-1FF9-4F3A-BE43-F2D9C3EDBE15}" presName="sibTrans" presStyleLbl="sibTrans2D1" presStyleIdx="2" presStyleCnt="3"/>
      <dgm:spPr/>
    </dgm:pt>
  </dgm:ptLst>
  <dgm:cxnLst>
    <dgm:cxn modelId="{39E04A04-D125-43B5-B263-EC793E3BB7B9}" type="presOf" srcId="{0765E789-DF57-404F-A584-B37ED5D7BC82}" destId="{B11B7CE4-9501-4785-A623-7ACFA76084AD}" srcOrd="0" destOrd="0" presId="urn:microsoft.com/office/officeart/2005/8/layout/radial6"/>
    <dgm:cxn modelId="{1D53F611-2E46-4CBC-89F1-F2BCBB9A0728}" srcId="{7CD719E2-3627-45F6-B093-31B4C32646DE}" destId="{CFB92AC9-0EAF-4D74-AA5B-8191FFF5ED03}" srcOrd="2" destOrd="0" parTransId="{A8412C5B-977C-418D-A285-3FAE8EFC585F}" sibTransId="{9EF974A5-1FF9-4F3A-BE43-F2D9C3EDBE15}"/>
    <dgm:cxn modelId="{57A33C24-C047-4E92-A3DF-0873A66E882A}" srcId="{389117CF-D48B-4330-9DF6-DC239913DB49}" destId="{7CD719E2-3627-45F6-B093-31B4C32646DE}" srcOrd="0" destOrd="0" parTransId="{97D675AF-D0EF-4664-8D68-D178374909F5}" sibTransId="{17570DA4-0577-4A5E-BA40-B9DF9F458280}"/>
    <dgm:cxn modelId="{CABB4939-7613-44E0-A9C8-8B682AB7731E}" type="presOf" srcId="{389117CF-D48B-4330-9DF6-DC239913DB49}" destId="{84D5308E-B0D7-483A-83BB-C78E594088D9}" srcOrd="0" destOrd="0" presId="urn:microsoft.com/office/officeart/2005/8/layout/radial6"/>
    <dgm:cxn modelId="{100B763F-ABCB-4AE5-BCAF-4DA4C01FCAC4}" srcId="{7CD719E2-3627-45F6-B093-31B4C32646DE}" destId="{728E745C-5145-4706-AC12-4E8188F4767E}" srcOrd="1" destOrd="0" parTransId="{86DF77B1-0E18-446D-81C1-9AEB5886EA2F}" sibTransId="{A5408C00-498A-4D4D-8C67-4877E73934EE}"/>
    <dgm:cxn modelId="{A02FA55E-230A-423B-B27F-4334EB9D8535}" type="presOf" srcId="{7CD719E2-3627-45F6-B093-31B4C32646DE}" destId="{A3A4342F-BFE0-4827-9434-7A73B0F36D39}" srcOrd="0" destOrd="0" presId="urn:microsoft.com/office/officeart/2005/8/layout/radial6"/>
    <dgm:cxn modelId="{EC3F3758-EE6A-468A-ABB0-292FC375EE62}" type="presOf" srcId="{9EF974A5-1FF9-4F3A-BE43-F2D9C3EDBE15}" destId="{055D543D-5113-471F-BD5C-FE2E3C0E56A8}" srcOrd="0" destOrd="0" presId="urn:microsoft.com/office/officeart/2005/8/layout/radial6"/>
    <dgm:cxn modelId="{C19C8E82-B490-4FBA-B305-0499EFA9D51B}" type="presOf" srcId="{DA4B8C34-6E46-4F47-BE8D-CF57F71B2B18}" destId="{798DA1E8-2AD1-43F3-B9AF-70E9483736A5}" srcOrd="0" destOrd="0" presId="urn:microsoft.com/office/officeart/2005/8/layout/radial6"/>
    <dgm:cxn modelId="{54E5808E-6DBA-4930-B508-24D9BE57FA32}" type="presOf" srcId="{A5408C00-498A-4D4D-8C67-4877E73934EE}" destId="{D0239B95-E8D4-4629-9BF8-76F641CD29F1}" srcOrd="0" destOrd="0" presId="urn:microsoft.com/office/officeart/2005/8/layout/radial6"/>
    <dgm:cxn modelId="{9054E5B0-C42F-480B-A8EC-A9F994CB6904}" type="presOf" srcId="{CFB92AC9-0EAF-4D74-AA5B-8191FFF5ED03}" destId="{6C9148F3-553D-4EB5-B384-39B92CEB03FA}" srcOrd="0" destOrd="0" presId="urn:microsoft.com/office/officeart/2005/8/layout/radial6"/>
    <dgm:cxn modelId="{4A2FE2BE-7F0D-4BAE-88D7-9B8004A4AC76}" srcId="{7CD719E2-3627-45F6-B093-31B4C32646DE}" destId="{DA4B8C34-6E46-4F47-BE8D-CF57F71B2B18}" srcOrd="0" destOrd="0" parTransId="{78A6994C-8F47-4DFD-B6EC-126DA364A03F}" sibTransId="{0765E789-DF57-404F-A584-B37ED5D7BC82}"/>
    <dgm:cxn modelId="{4BC7FCC6-F351-4AC8-B000-8FFAEC6CAC8A}" type="presOf" srcId="{728E745C-5145-4706-AC12-4E8188F4767E}" destId="{63AD98E7-543C-4B61-92FD-39313FEFA607}" srcOrd="0" destOrd="0" presId="urn:microsoft.com/office/officeart/2005/8/layout/radial6"/>
    <dgm:cxn modelId="{4BA99311-06A6-488E-AEC9-6C63A77D5180}" type="presParOf" srcId="{84D5308E-B0D7-483A-83BB-C78E594088D9}" destId="{A3A4342F-BFE0-4827-9434-7A73B0F36D39}" srcOrd="0" destOrd="0" presId="urn:microsoft.com/office/officeart/2005/8/layout/radial6"/>
    <dgm:cxn modelId="{905D38C5-6E2D-4C7C-8A16-C6334C2DC2AD}" type="presParOf" srcId="{84D5308E-B0D7-483A-83BB-C78E594088D9}" destId="{798DA1E8-2AD1-43F3-B9AF-70E9483736A5}" srcOrd="1" destOrd="0" presId="urn:microsoft.com/office/officeart/2005/8/layout/radial6"/>
    <dgm:cxn modelId="{DF7949A2-4E61-4234-A9D2-B79B4579A117}" type="presParOf" srcId="{84D5308E-B0D7-483A-83BB-C78E594088D9}" destId="{3C1F44F6-B6E8-4D79-B2A1-6C25ABFD4836}" srcOrd="2" destOrd="0" presId="urn:microsoft.com/office/officeart/2005/8/layout/radial6"/>
    <dgm:cxn modelId="{DFB89778-54B2-4CF9-BCF3-2364E3E3C373}" type="presParOf" srcId="{84D5308E-B0D7-483A-83BB-C78E594088D9}" destId="{B11B7CE4-9501-4785-A623-7ACFA76084AD}" srcOrd="3" destOrd="0" presId="urn:microsoft.com/office/officeart/2005/8/layout/radial6"/>
    <dgm:cxn modelId="{D55DA9DF-D21C-427C-A4DE-756B76927D31}" type="presParOf" srcId="{84D5308E-B0D7-483A-83BB-C78E594088D9}" destId="{63AD98E7-543C-4B61-92FD-39313FEFA607}" srcOrd="4" destOrd="0" presId="urn:microsoft.com/office/officeart/2005/8/layout/radial6"/>
    <dgm:cxn modelId="{00E25C36-039A-41A6-856E-D62657438ACD}" type="presParOf" srcId="{84D5308E-B0D7-483A-83BB-C78E594088D9}" destId="{3CCACDED-917C-47CC-8DD5-B5EA08913D91}" srcOrd="5" destOrd="0" presId="urn:microsoft.com/office/officeart/2005/8/layout/radial6"/>
    <dgm:cxn modelId="{582A8C27-C949-40D4-8F11-B512393D55B7}" type="presParOf" srcId="{84D5308E-B0D7-483A-83BB-C78E594088D9}" destId="{D0239B95-E8D4-4629-9BF8-76F641CD29F1}" srcOrd="6" destOrd="0" presId="urn:microsoft.com/office/officeart/2005/8/layout/radial6"/>
    <dgm:cxn modelId="{2D5E0698-1D5F-4DC7-A871-1495EDFC1F50}" type="presParOf" srcId="{84D5308E-B0D7-483A-83BB-C78E594088D9}" destId="{6C9148F3-553D-4EB5-B384-39B92CEB03FA}" srcOrd="7" destOrd="0" presId="urn:microsoft.com/office/officeart/2005/8/layout/radial6"/>
    <dgm:cxn modelId="{B66C4A72-44AC-4252-A04F-793A5446A104}" type="presParOf" srcId="{84D5308E-B0D7-483A-83BB-C78E594088D9}" destId="{64DE814F-33BC-405C-8A73-04C8BD14C398}" srcOrd="8" destOrd="0" presId="urn:microsoft.com/office/officeart/2005/8/layout/radial6"/>
    <dgm:cxn modelId="{74804C6D-647B-4288-BCA0-3DCA9F566A6F}" type="presParOf" srcId="{84D5308E-B0D7-483A-83BB-C78E594088D9}" destId="{055D543D-5113-471F-BD5C-FE2E3C0E56A8}"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D543D-5113-471F-BD5C-FE2E3C0E56A8}">
      <dsp:nvSpPr>
        <dsp:cNvPr id="0" name=""/>
        <dsp:cNvSpPr/>
      </dsp:nvSpPr>
      <dsp:spPr>
        <a:xfrm>
          <a:off x="2372246" y="513647"/>
          <a:ext cx="2730689" cy="2730689"/>
        </a:xfrm>
        <a:prstGeom prst="blockArc">
          <a:avLst>
            <a:gd name="adj1" fmla="val 9000000"/>
            <a:gd name="adj2" fmla="val 16200000"/>
            <a:gd name="adj3" fmla="val 4635"/>
          </a:avLst>
        </a:prstGeom>
        <a:solidFill>
          <a:srgbClr val="FBD24C"/>
        </a:solidFill>
        <a:ln>
          <a:noFill/>
        </a:ln>
        <a:effectLst/>
      </dsp:spPr>
      <dsp:style>
        <a:lnRef idx="0">
          <a:scrgbClr r="0" g="0" b="0"/>
        </a:lnRef>
        <a:fillRef idx="1">
          <a:scrgbClr r="0" g="0" b="0"/>
        </a:fillRef>
        <a:effectRef idx="0">
          <a:scrgbClr r="0" g="0" b="0"/>
        </a:effectRef>
        <a:fontRef idx="minor">
          <a:schemeClr val="lt1"/>
        </a:fontRef>
      </dsp:style>
    </dsp:sp>
    <dsp:sp modelId="{D0239B95-E8D4-4629-9BF8-76F641CD29F1}">
      <dsp:nvSpPr>
        <dsp:cNvPr id="0" name=""/>
        <dsp:cNvSpPr/>
      </dsp:nvSpPr>
      <dsp:spPr>
        <a:xfrm>
          <a:off x="2372246" y="513647"/>
          <a:ext cx="2730689" cy="2730689"/>
        </a:xfrm>
        <a:prstGeom prst="blockArc">
          <a:avLst>
            <a:gd name="adj1" fmla="val 1800000"/>
            <a:gd name="adj2" fmla="val 9000000"/>
            <a:gd name="adj3" fmla="val 4635"/>
          </a:avLst>
        </a:prstGeom>
        <a:solidFill>
          <a:srgbClr val="FBD24C"/>
        </a:solidFill>
        <a:ln>
          <a:noFill/>
        </a:ln>
        <a:effectLst/>
      </dsp:spPr>
      <dsp:style>
        <a:lnRef idx="0">
          <a:scrgbClr r="0" g="0" b="0"/>
        </a:lnRef>
        <a:fillRef idx="1">
          <a:scrgbClr r="0" g="0" b="0"/>
        </a:fillRef>
        <a:effectRef idx="0">
          <a:scrgbClr r="0" g="0" b="0"/>
        </a:effectRef>
        <a:fontRef idx="minor">
          <a:schemeClr val="lt1"/>
        </a:fontRef>
      </dsp:style>
    </dsp:sp>
    <dsp:sp modelId="{B11B7CE4-9501-4785-A623-7ACFA76084AD}">
      <dsp:nvSpPr>
        <dsp:cNvPr id="0" name=""/>
        <dsp:cNvSpPr/>
      </dsp:nvSpPr>
      <dsp:spPr>
        <a:xfrm>
          <a:off x="2372246" y="513647"/>
          <a:ext cx="2730689" cy="2730689"/>
        </a:xfrm>
        <a:prstGeom prst="blockArc">
          <a:avLst>
            <a:gd name="adj1" fmla="val 16200000"/>
            <a:gd name="adj2" fmla="val 1800000"/>
            <a:gd name="adj3" fmla="val 4635"/>
          </a:avLst>
        </a:prstGeom>
        <a:solidFill>
          <a:srgbClr val="FBD24C"/>
        </a:solidFill>
        <a:ln>
          <a:noFill/>
        </a:ln>
        <a:effectLst/>
      </dsp:spPr>
      <dsp:style>
        <a:lnRef idx="0">
          <a:scrgbClr r="0" g="0" b="0"/>
        </a:lnRef>
        <a:fillRef idx="1">
          <a:scrgbClr r="0" g="0" b="0"/>
        </a:fillRef>
        <a:effectRef idx="0">
          <a:scrgbClr r="0" g="0" b="0"/>
        </a:effectRef>
        <a:fontRef idx="minor">
          <a:schemeClr val="lt1"/>
        </a:fontRef>
      </dsp:style>
    </dsp:sp>
    <dsp:sp modelId="{A3A4342F-BFE0-4827-9434-7A73B0F36D39}">
      <dsp:nvSpPr>
        <dsp:cNvPr id="0" name=""/>
        <dsp:cNvSpPr/>
      </dsp:nvSpPr>
      <dsp:spPr>
        <a:xfrm>
          <a:off x="2057571" y="1070610"/>
          <a:ext cx="3360040" cy="125559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272973"/>
              </a:solidFill>
              <a:latin typeface="+mj-lt"/>
            </a:rPr>
            <a:t>Combine Products</a:t>
          </a:r>
          <a:br>
            <a:rPr lang="en-US" sz="1500" b="1" kern="1200" dirty="0">
              <a:solidFill>
                <a:srgbClr val="272973"/>
              </a:solidFill>
              <a:latin typeface="+mj-lt"/>
            </a:rPr>
          </a:br>
          <a:r>
            <a:rPr lang="en-US" sz="1500" b="1" kern="1200" dirty="0">
              <a:solidFill>
                <a:srgbClr val="272973"/>
              </a:solidFill>
              <a:latin typeface="+mj-lt"/>
            </a:rPr>
            <a:t>for Maximum Impact</a:t>
          </a:r>
        </a:p>
      </dsp:txBody>
      <dsp:txXfrm>
        <a:off x="2549637" y="1254488"/>
        <a:ext cx="2375908" cy="887841"/>
      </dsp:txXfrm>
    </dsp:sp>
    <dsp:sp modelId="{798DA1E8-2AD1-43F3-B9AF-70E9483736A5}">
      <dsp:nvSpPr>
        <dsp:cNvPr id="0" name=""/>
        <dsp:cNvSpPr/>
      </dsp:nvSpPr>
      <dsp:spPr>
        <a:xfrm>
          <a:off x="3088325" y="-103976"/>
          <a:ext cx="1298531" cy="1298531"/>
        </a:xfrm>
        <a:prstGeom prst="ellipse">
          <a:avLst/>
        </a:prstGeom>
        <a:solidFill>
          <a:schemeClr val="bg1"/>
        </a:solidFill>
        <a:ln w="60325" cap="flat" cmpd="sng" algn="ctr">
          <a:solidFill>
            <a:srgbClr val="27297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dirty="0">
            <a:solidFill>
              <a:srgbClr val="272973"/>
            </a:solidFill>
          </a:endParaRPr>
        </a:p>
        <a:p>
          <a:pPr marL="0" lvl="0" indent="0" algn="ctr" defTabSz="622300">
            <a:lnSpc>
              <a:spcPct val="90000"/>
            </a:lnSpc>
            <a:spcBef>
              <a:spcPct val="0"/>
            </a:spcBef>
            <a:spcAft>
              <a:spcPct val="35000"/>
            </a:spcAft>
            <a:buNone/>
          </a:pPr>
          <a:r>
            <a:rPr lang="en-US" sz="950" b="0" kern="1200" dirty="0">
              <a:solidFill>
                <a:schemeClr val="tx1"/>
              </a:solidFill>
            </a:rPr>
            <a:t>Student Loan Repayment Assistance</a:t>
          </a:r>
        </a:p>
        <a:p>
          <a:pPr marL="0" lvl="0" indent="0" algn="ctr" defTabSz="622300">
            <a:lnSpc>
              <a:spcPct val="90000"/>
            </a:lnSpc>
            <a:spcBef>
              <a:spcPct val="0"/>
            </a:spcBef>
            <a:spcAft>
              <a:spcPct val="35000"/>
            </a:spcAft>
            <a:buNone/>
          </a:pPr>
          <a:r>
            <a:rPr lang="en-US" sz="950" b="1" kern="1200" dirty="0">
              <a:solidFill>
                <a:schemeClr val="tx1"/>
              </a:solidFill>
            </a:rPr>
            <a:t>Co-Pay Partners®️</a:t>
          </a:r>
        </a:p>
      </dsp:txBody>
      <dsp:txXfrm>
        <a:off x="3278490" y="86189"/>
        <a:ext cx="918201" cy="918201"/>
      </dsp:txXfrm>
    </dsp:sp>
    <dsp:sp modelId="{63AD98E7-543C-4B61-92FD-39313FEFA607}">
      <dsp:nvSpPr>
        <dsp:cNvPr id="0" name=""/>
        <dsp:cNvSpPr/>
      </dsp:nvSpPr>
      <dsp:spPr>
        <a:xfrm>
          <a:off x="4243347" y="1896578"/>
          <a:ext cx="1298531" cy="1298531"/>
        </a:xfrm>
        <a:prstGeom prst="ellipse">
          <a:avLst/>
        </a:prstGeom>
        <a:solidFill>
          <a:schemeClr val="bg1"/>
        </a:solidFill>
        <a:ln w="60325" cap="flat" cmpd="sng" algn="ctr">
          <a:solidFill>
            <a:srgbClr val="27297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422275">
            <a:lnSpc>
              <a:spcPct val="90000"/>
            </a:lnSpc>
            <a:spcBef>
              <a:spcPct val="0"/>
            </a:spcBef>
            <a:spcAft>
              <a:spcPct val="35000"/>
            </a:spcAft>
            <a:buNone/>
          </a:pPr>
          <a:endParaRPr lang="en-US" sz="1400" b="0" kern="1200" dirty="0">
            <a:solidFill>
              <a:schemeClr val="tx2"/>
            </a:solidFill>
            <a:latin typeface="Calibri" panose="020F0502020204030204"/>
            <a:ea typeface="+mn-ea"/>
            <a:cs typeface="+mn-cs"/>
          </a:endParaRPr>
        </a:p>
        <a:p>
          <a:pPr marL="0" lvl="0" indent="0" algn="ctr" defTabSz="422275">
            <a:lnSpc>
              <a:spcPct val="90000"/>
            </a:lnSpc>
            <a:spcBef>
              <a:spcPct val="0"/>
            </a:spcBef>
            <a:spcAft>
              <a:spcPct val="35000"/>
            </a:spcAft>
            <a:buNone/>
          </a:pPr>
          <a:r>
            <a:rPr lang="en-US" sz="950" b="0" kern="1200" dirty="0">
              <a:solidFill>
                <a:schemeClr val="tx1"/>
              </a:solidFill>
              <a:latin typeface="Calibri" panose="020F0502020204030204"/>
              <a:ea typeface="+mn-ea"/>
              <a:cs typeface="+mn-cs"/>
            </a:rPr>
            <a:t>Student Loan Counseling</a:t>
          </a:r>
        </a:p>
        <a:p>
          <a:pPr marL="0" lvl="0" indent="0" algn="ctr" defTabSz="422275">
            <a:lnSpc>
              <a:spcPct val="90000"/>
            </a:lnSpc>
            <a:spcBef>
              <a:spcPct val="0"/>
            </a:spcBef>
            <a:spcAft>
              <a:spcPct val="35000"/>
            </a:spcAft>
            <a:buNone/>
          </a:pPr>
          <a:r>
            <a:rPr lang="en-US" sz="950" b="1" kern="1200" dirty="0">
              <a:solidFill>
                <a:schemeClr val="tx1"/>
              </a:solidFill>
              <a:latin typeface="Calibri" panose="020F0502020204030204"/>
              <a:ea typeface="+mn-ea"/>
              <a:cs typeface="+mn-cs"/>
            </a:rPr>
            <a:t>Student Loan Success Center</a:t>
          </a:r>
          <a:r>
            <a:rPr lang="en-US" sz="800" b="1" kern="1200" baseline="30000" dirty="0">
              <a:solidFill>
                <a:schemeClr val="tx1"/>
              </a:solidFill>
            </a:rPr>
            <a:t>TM</a:t>
          </a:r>
          <a:endParaRPr lang="en-US" sz="800" b="1" kern="1200" baseline="30000" dirty="0">
            <a:solidFill>
              <a:schemeClr val="tx1"/>
            </a:solidFill>
            <a:latin typeface="Calibri" panose="020F0502020204030204"/>
            <a:ea typeface="+mn-ea"/>
            <a:cs typeface="+mn-cs"/>
          </a:endParaRPr>
        </a:p>
      </dsp:txBody>
      <dsp:txXfrm>
        <a:off x="4433512" y="2086743"/>
        <a:ext cx="918201" cy="918201"/>
      </dsp:txXfrm>
    </dsp:sp>
    <dsp:sp modelId="{6C9148F3-553D-4EB5-B384-39B92CEB03FA}">
      <dsp:nvSpPr>
        <dsp:cNvPr id="0" name=""/>
        <dsp:cNvSpPr/>
      </dsp:nvSpPr>
      <dsp:spPr>
        <a:xfrm>
          <a:off x="1933304" y="1896578"/>
          <a:ext cx="1298531" cy="1298531"/>
        </a:xfrm>
        <a:prstGeom prst="ellipse">
          <a:avLst/>
        </a:prstGeom>
        <a:solidFill>
          <a:schemeClr val="bg1"/>
        </a:solidFill>
        <a:ln w="60325" cap="flat" cmpd="sng" algn="ctr">
          <a:solidFill>
            <a:srgbClr val="27297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dirty="0">
            <a:solidFill>
              <a:schemeClr val="tx1"/>
            </a:solidFill>
          </a:endParaRPr>
        </a:p>
        <a:p>
          <a:pPr marL="0" lvl="0" indent="0" algn="ctr" defTabSz="622300">
            <a:lnSpc>
              <a:spcPct val="90000"/>
            </a:lnSpc>
            <a:spcBef>
              <a:spcPct val="0"/>
            </a:spcBef>
            <a:spcAft>
              <a:spcPct val="35000"/>
            </a:spcAft>
            <a:buNone/>
          </a:pPr>
          <a:r>
            <a:rPr lang="en-US" sz="950" b="0" kern="1200" dirty="0">
              <a:solidFill>
                <a:schemeClr val="tx1"/>
              </a:solidFill>
            </a:rPr>
            <a:t>Online Financial Education</a:t>
          </a:r>
        </a:p>
        <a:p>
          <a:pPr marL="0" lvl="0" indent="0" algn="ctr" defTabSz="622300">
            <a:lnSpc>
              <a:spcPct val="90000"/>
            </a:lnSpc>
            <a:spcBef>
              <a:spcPct val="0"/>
            </a:spcBef>
            <a:spcAft>
              <a:spcPct val="35000"/>
            </a:spcAft>
            <a:buNone/>
          </a:pPr>
          <a:r>
            <a:rPr lang="en-US" sz="950" b="1" kern="1200" dirty="0">
              <a:solidFill>
                <a:schemeClr val="tx1"/>
              </a:solidFill>
            </a:rPr>
            <a:t>Knowledge Center️</a:t>
          </a:r>
          <a:endParaRPr lang="en-US" sz="950" b="0" kern="1200" dirty="0">
            <a:solidFill>
              <a:schemeClr val="tx1"/>
            </a:solidFill>
          </a:endParaRPr>
        </a:p>
      </dsp:txBody>
      <dsp:txXfrm>
        <a:off x="2123469" y="2086743"/>
        <a:ext cx="918201" cy="91820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78119-E176-4E8F-8C56-BBF8095CCB78}" type="datetimeFigureOut">
              <a:rPr lang="en-US" smtClean="0"/>
              <a:t>4/11/2022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707C5-837C-47A5-9E71-08619B5B2331}" type="slidenum">
              <a:rPr lang="en-US" smtClean="0"/>
              <a:t>‹#›</a:t>
            </a:fld>
            <a:endParaRPr lang="en-US" dirty="0"/>
          </a:p>
        </p:txBody>
      </p:sp>
    </p:spTree>
    <p:extLst>
      <p:ext uri="{BB962C8B-B14F-4D97-AF65-F5344CB8AC3E}">
        <p14:creationId xmlns:p14="http://schemas.microsoft.com/office/powerpoint/2010/main" val="81816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udentdebtcrisis.org/student-debt-covid-surve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a:t>
            </a:fld>
            <a:endParaRPr lang="en-US" dirty="0"/>
          </a:p>
        </p:txBody>
      </p:sp>
    </p:spTree>
    <p:extLst>
      <p:ext uri="{BB962C8B-B14F-4D97-AF65-F5344CB8AC3E}">
        <p14:creationId xmlns:p14="http://schemas.microsoft.com/office/powerpoint/2010/main" val="259861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12</a:t>
            </a:fld>
            <a:endParaRPr lang="en-US" dirty="0"/>
          </a:p>
        </p:txBody>
      </p:sp>
    </p:spTree>
    <p:extLst>
      <p:ext uri="{BB962C8B-B14F-4D97-AF65-F5344CB8AC3E}">
        <p14:creationId xmlns:p14="http://schemas.microsoft.com/office/powerpoint/2010/main" val="319712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13</a:t>
            </a:fld>
            <a:endParaRPr lang="en-US" dirty="0"/>
          </a:p>
        </p:txBody>
      </p:sp>
    </p:spTree>
    <p:extLst>
      <p:ext uri="{BB962C8B-B14F-4D97-AF65-F5344CB8AC3E}">
        <p14:creationId xmlns:p14="http://schemas.microsoft.com/office/powerpoint/2010/main" val="1649954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14</a:t>
            </a:fld>
            <a:endParaRPr lang="en-US" dirty="0"/>
          </a:p>
        </p:txBody>
      </p:sp>
    </p:spTree>
    <p:extLst>
      <p:ext uri="{BB962C8B-B14F-4D97-AF65-F5344CB8AC3E}">
        <p14:creationId xmlns:p14="http://schemas.microsoft.com/office/powerpoint/2010/main" val="3221144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15</a:t>
            </a:fld>
            <a:endParaRPr lang="en-US" dirty="0"/>
          </a:p>
        </p:txBody>
      </p:sp>
    </p:spTree>
    <p:extLst>
      <p:ext uri="{BB962C8B-B14F-4D97-AF65-F5344CB8AC3E}">
        <p14:creationId xmlns:p14="http://schemas.microsoft.com/office/powerpoint/2010/main" val="210436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16</a:t>
            </a:fld>
            <a:endParaRPr lang="en-US" dirty="0"/>
          </a:p>
        </p:txBody>
      </p:sp>
    </p:spTree>
    <p:extLst>
      <p:ext uri="{BB962C8B-B14F-4D97-AF65-F5344CB8AC3E}">
        <p14:creationId xmlns:p14="http://schemas.microsoft.com/office/powerpoint/2010/main" val="2713297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https://www.ebri.org/docs/default-source/ebri-issue-brief/ebri_ib_544_fwes2021-28oct21.pdf?sfvrsn=51443b2f_4</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17</a:t>
            </a:fld>
            <a:endParaRPr lang="en-US" dirty="0"/>
          </a:p>
        </p:txBody>
      </p:sp>
    </p:spTree>
    <p:extLst>
      <p:ext uri="{BB962C8B-B14F-4D97-AF65-F5344CB8AC3E}">
        <p14:creationId xmlns:p14="http://schemas.microsoft.com/office/powerpoint/2010/main" val="3707978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18</a:t>
            </a:fld>
            <a:endParaRPr lang="en-US" dirty="0"/>
          </a:p>
        </p:txBody>
      </p:sp>
    </p:spTree>
    <p:extLst>
      <p:ext uri="{BB962C8B-B14F-4D97-AF65-F5344CB8AC3E}">
        <p14:creationId xmlns:p14="http://schemas.microsoft.com/office/powerpoint/2010/main" val="537918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19</a:t>
            </a:fld>
            <a:endParaRPr lang="en-US" dirty="0"/>
          </a:p>
        </p:txBody>
      </p:sp>
    </p:spTree>
    <p:extLst>
      <p:ext uri="{BB962C8B-B14F-4D97-AF65-F5344CB8AC3E}">
        <p14:creationId xmlns:p14="http://schemas.microsoft.com/office/powerpoint/2010/main" val="9086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3B4707C5-837C-47A5-9E71-08619B5B2331}" type="slidenum">
              <a:rPr lang="en-US" smtClean="0"/>
              <a:t>20</a:t>
            </a:fld>
            <a:endParaRPr lang="en-US" dirty="0"/>
          </a:p>
        </p:txBody>
      </p:sp>
    </p:spTree>
    <p:extLst>
      <p:ext uri="{BB962C8B-B14F-4D97-AF65-F5344CB8AC3E}">
        <p14:creationId xmlns:p14="http://schemas.microsoft.com/office/powerpoint/2010/main" val="310332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343434"/>
              </a:solidFill>
              <a:effectLst/>
            </a:endParaRPr>
          </a:p>
        </p:txBody>
      </p:sp>
      <p:sp>
        <p:nvSpPr>
          <p:cNvPr id="4" name="Slide Number Placeholder 3"/>
          <p:cNvSpPr>
            <a:spLocks noGrp="1"/>
          </p:cNvSpPr>
          <p:nvPr>
            <p:ph type="sldNum" sz="quarter" idx="5"/>
          </p:nvPr>
        </p:nvSpPr>
        <p:spPr/>
        <p:txBody>
          <a:bodyPr/>
          <a:lstStyle/>
          <a:p>
            <a:fld id="{3B4707C5-837C-47A5-9E71-08619B5B2331}" type="slidenum">
              <a:rPr lang="en-US" smtClean="0"/>
              <a:t>22</a:t>
            </a:fld>
            <a:endParaRPr lang="en-US" dirty="0"/>
          </a:p>
        </p:txBody>
      </p:sp>
    </p:spTree>
    <p:extLst>
      <p:ext uri="{BB962C8B-B14F-4D97-AF65-F5344CB8AC3E}">
        <p14:creationId xmlns:p14="http://schemas.microsoft.com/office/powerpoint/2010/main" val="125031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3</a:t>
            </a:fld>
            <a:endParaRPr lang="en-US" dirty="0"/>
          </a:p>
        </p:txBody>
      </p:sp>
    </p:spTree>
    <p:extLst>
      <p:ext uri="{BB962C8B-B14F-4D97-AF65-F5344CB8AC3E}">
        <p14:creationId xmlns:p14="http://schemas.microsoft.com/office/powerpoint/2010/main" val="4147968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https://www.linkedin.com/pulse/what-true-cost-turnover-john-chisham/</a:t>
            </a:r>
          </a:p>
          <a:p>
            <a:r>
              <a:rPr lang="en-US" sz="2800" dirty="0"/>
              <a:t>https://jcenterprisesllc.mykajabi.com/blog/what-is-the-true-cost-of-turnover</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23</a:t>
            </a:fld>
            <a:endParaRPr lang="en-US" dirty="0"/>
          </a:p>
        </p:txBody>
      </p:sp>
    </p:spTree>
    <p:extLst>
      <p:ext uri="{BB962C8B-B14F-4D97-AF65-F5344CB8AC3E}">
        <p14:creationId xmlns:p14="http://schemas.microsoft.com/office/powerpoint/2010/main" val="429442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24</a:t>
            </a:fld>
            <a:endParaRPr lang="en-US" dirty="0"/>
          </a:p>
        </p:txBody>
      </p:sp>
    </p:spTree>
    <p:extLst>
      <p:ext uri="{BB962C8B-B14F-4D97-AF65-F5344CB8AC3E}">
        <p14:creationId xmlns:p14="http://schemas.microsoft.com/office/powerpoint/2010/main" val="375289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25</a:t>
            </a:fld>
            <a:endParaRPr lang="en-US" dirty="0"/>
          </a:p>
        </p:txBody>
      </p:sp>
    </p:spTree>
    <p:extLst>
      <p:ext uri="{BB962C8B-B14F-4D97-AF65-F5344CB8AC3E}">
        <p14:creationId xmlns:p14="http://schemas.microsoft.com/office/powerpoint/2010/main" val="564361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26</a:t>
            </a:fld>
            <a:endParaRPr lang="en-US" dirty="0"/>
          </a:p>
        </p:txBody>
      </p:sp>
    </p:spTree>
    <p:extLst>
      <p:ext uri="{BB962C8B-B14F-4D97-AF65-F5344CB8AC3E}">
        <p14:creationId xmlns:p14="http://schemas.microsoft.com/office/powerpoint/2010/main" val="709243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27</a:t>
            </a:fld>
            <a:endParaRPr lang="en-US" dirty="0"/>
          </a:p>
        </p:txBody>
      </p:sp>
    </p:spTree>
    <p:extLst>
      <p:ext uri="{BB962C8B-B14F-4D97-AF65-F5344CB8AC3E}">
        <p14:creationId xmlns:p14="http://schemas.microsoft.com/office/powerpoint/2010/main" val="3262813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33</a:t>
            </a:fld>
            <a:endParaRPr lang="en-US" dirty="0"/>
          </a:p>
        </p:txBody>
      </p:sp>
    </p:spTree>
    <p:extLst>
      <p:ext uri="{BB962C8B-B14F-4D97-AF65-F5344CB8AC3E}">
        <p14:creationId xmlns:p14="http://schemas.microsoft.com/office/powerpoint/2010/main" val="1871367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34</a:t>
            </a:fld>
            <a:endParaRPr lang="en-US" dirty="0"/>
          </a:p>
        </p:txBody>
      </p:sp>
    </p:spTree>
    <p:extLst>
      <p:ext uri="{BB962C8B-B14F-4D97-AF65-F5344CB8AC3E}">
        <p14:creationId xmlns:p14="http://schemas.microsoft.com/office/powerpoint/2010/main" val="339087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b="0" i="0" u="none" dirty="0">
              <a:solidFill>
                <a:srgbClr val="202124"/>
              </a:solidFill>
              <a:effectLst/>
              <a:latin typeface="Roboto" panose="02000000000000000000" pitchFamily="2" charset="0"/>
              <a:hlinkClick r:id="" action="ppaction://noaction">
                <a:extLst>
                  <a:ext uri="{A12FA001-AC4F-418D-AE19-62706E023703}">
                    <ahyp:hlinkClr xmlns:ahyp="http://schemas.microsoft.com/office/drawing/2018/hyperlinkcolor" val="tx"/>
                  </a:ext>
                </a:extLst>
              </a:hlinkClick>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u="none" dirty="0">
                <a:solidFill>
                  <a:srgbClr val="0000FF"/>
                </a:solidFill>
                <a:hlinkClick r:id="" action="ppaction://noaction">
                  <a:extLst>
                    <a:ext uri="{A12FA001-AC4F-418D-AE19-62706E023703}">
                      <ahyp:hlinkClr xmlns:ahyp="http://schemas.microsoft.com/office/drawing/2018/hyperlinkcolor" val="tx"/>
                    </a:ext>
                  </a:extLst>
                </a:hlinkClick>
              </a:rPr>
              <a:t>pwc-9th-annual-employee-financial-wellness-survey-2020.pd</a:t>
            </a:r>
            <a:r>
              <a:rPr lang="en-US" u="sng" dirty="0">
                <a:solidFill>
                  <a:srgbClr val="0000FF"/>
                </a:solidFill>
                <a:hlinkClick r:id="" action="ppaction://noaction">
                  <a:extLst>
                    <a:ext uri="{A12FA001-AC4F-418D-AE19-62706E023703}">
                      <ahyp:hlinkClr xmlns:ahyp="http://schemas.microsoft.com/office/drawing/2018/hyperlinkcolor" val="tx"/>
                    </a:ext>
                  </a:extLst>
                </a:hlinkClick>
              </a:rPr>
              <a:t>f</a:t>
            </a:r>
            <a:endParaRPr lang="en-US" u="sng" dirty="0"/>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4</a:t>
            </a:fld>
            <a:endParaRPr lang="en-US" dirty="0"/>
          </a:p>
        </p:txBody>
      </p:sp>
    </p:spTree>
    <p:extLst>
      <p:ext uri="{BB962C8B-B14F-4D97-AF65-F5344CB8AC3E}">
        <p14:creationId xmlns:p14="http://schemas.microsoft.com/office/powerpoint/2010/main" val="290307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5</a:t>
            </a:fld>
            <a:endParaRPr lang="en-US" dirty="0"/>
          </a:p>
        </p:txBody>
      </p:sp>
    </p:spTree>
    <p:extLst>
      <p:ext uri="{BB962C8B-B14F-4D97-AF65-F5344CB8AC3E}">
        <p14:creationId xmlns:p14="http://schemas.microsoft.com/office/powerpoint/2010/main" val="168196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6</a:t>
            </a:fld>
            <a:endParaRPr lang="en-US" dirty="0"/>
          </a:p>
        </p:txBody>
      </p:sp>
    </p:spTree>
    <p:extLst>
      <p:ext uri="{BB962C8B-B14F-4D97-AF65-F5344CB8AC3E}">
        <p14:creationId xmlns:p14="http://schemas.microsoft.com/office/powerpoint/2010/main" val="11434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7</a:t>
            </a:fld>
            <a:endParaRPr lang="en-US" dirty="0"/>
          </a:p>
        </p:txBody>
      </p:sp>
    </p:spTree>
    <p:extLst>
      <p:ext uri="{BB962C8B-B14F-4D97-AF65-F5344CB8AC3E}">
        <p14:creationId xmlns:p14="http://schemas.microsoft.com/office/powerpoint/2010/main" val="342080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8</a:t>
            </a:fld>
            <a:endParaRPr lang="en-US" dirty="0"/>
          </a:p>
        </p:txBody>
      </p:sp>
    </p:spTree>
    <p:extLst>
      <p:ext uri="{BB962C8B-B14F-4D97-AF65-F5344CB8AC3E}">
        <p14:creationId xmlns:p14="http://schemas.microsoft.com/office/powerpoint/2010/main" val="113133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4850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Sources:</a:t>
            </a:r>
          </a:p>
          <a:p>
            <a:pPr marL="171450" lvl="1" indent="-171450" defTabSz="948507">
              <a:buFont typeface="Arial" panose="020B0604020202020204" pitchFamily="34" charset="0"/>
              <a:buChar char="•"/>
              <a:defRPr/>
            </a:pPr>
            <a:r>
              <a:rPr lang="en-US" dirty="0">
                <a:hlinkClick r:id="rId3"/>
              </a:rPr>
              <a:t>https://studentdebtcrisis.org/student-debt-covid-survey/</a:t>
            </a:r>
            <a:endParaRPr lang="en-US" dirty="0"/>
          </a:p>
          <a:p>
            <a:pPr marL="171450" lvl="1" indent="-171450" defTabSz="948507">
              <a:buFont typeface="Arial" panose="020B0604020202020204" pitchFamily="34" charset="0"/>
              <a:buChar char="•"/>
              <a:defRPr/>
            </a:pPr>
            <a:r>
              <a:rPr lang="en-US" dirty="0"/>
              <a:t>Investopedia: https://www.investopedia.com/student-loan-debt-2019-statistics-and-outlook-4772007</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9</a:t>
            </a:fld>
            <a:endParaRPr lang="en-US" dirty="0"/>
          </a:p>
        </p:txBody>
      </p:sp>
    </p:spTree>
    <p:extLst>
      <p:ext uri="{BB962C8B-B14F-4D97-AF65-F5344CB8AC3E}">
        <p14:creationId xmlns:p14="http://schemas.microsoft.com/office/powerpoint/2010/main" val="310487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Brookings: https://www.brookings.edu/research/the-looming-student-loan-default-crisis-is-worse-than-we-thought/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PEW: https://www.pewtrusts.org/en/research-and-analysis/fact-sheets/2020/04/student-loan-default-has-serious-financial-consequences#:~:text=The%20U.S.%20Department%20of%20Education,go%20into%20default%20each%20year</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10</a:t>
            </a:fld>
            <a:endParaRPr lang="en-US" dirty="0"/>
          </a:p>
        </p:txBody>
      </p:sp>
    </p:spTree>
    <p:extLst>
      <p:ext uri="{BB962C8B-B14F-4D97-AF65-F5344CB8AC3E}">
        <p14:creationId xmlns:p14="http://schemas.microsoft.com/office/powerpoint/2010/main" val="99002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D628-901D-4813-8171-BA25E931B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7A9F1C-6CF2-4BC2-9F2C-F5BBBA4AC4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A690EE-DDBE-4AA4-A739-9FF585C9ACC9}"/>
              </a:ext>
            </a:extLst>
          </p:cNvPr>
          <p:cNvSpPr>
            <a:spLocks noGrp="1"/>
          </p:cNvSpPr>
          <p:nvPr>
            <p:ph type="dt" sz="half" idx="10"/>
          </p:nvPr>
        </p:nvSpPr>
        <p:spPr/>
        <p:txBody>
          <a:bodyPr/>
          <a:lstStyle/>
          <a:p>
            <a:fld id="{1E037C91-DA1F-4D36-9598-F7831B11147E}" type="datetime1">
              <a:rPr lang="en-US" smtClean="0"/>
              <a:t>4/11/2022</a:t>
            </a:fld>
            <a:endParaRPr lang="en-US" dirty="0"/>
          </a:p>
        </p:txBody>
      </p:sp>
      <p:sp>
        <p:nvSpPr>
          <p:cNvPr id="5" name="Footer Placeholder 4">
            <a:extLst>
              <a:ext uri="{FF2B5EF4-FFF2-40B4-BE49-F238E27FC236}">
                <a16:creationId xmlns:a16="http://schemas.microsoft.com/office/drawing/2014/main" id="{9047983D-8B8F-4367-A9CD-89CE445FC9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9C1E15-CEAD-476F-8C37-4821D712E529}"/>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25602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F915-E70A-4B82-8028-EFD3077E32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2C74E-3EF9-4245-8911-4F5B046940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69153-0178-4602-8A13-71FDC0090BA7}"/>
              </a:ext>
            </a:extLst>
          </p:cNvPr>
          <p:cNvSpPr>
            <a:spLocks noGrp="1"/>
          </p:cNvSpPr>
          <p:nvPr>
            <p:ph type="dt" sz="half" idx="10"/>
          </p:nvPr>
        </p:nvSpPr>
        <p:spPr/>
        <p:txBody>
          <a:bodyPr/>
          <a:lstStyle/>
          <a:p>
            <a:fld id="{536E7795-CCCD-4581-BF07-254D6894C1CA}" type="datetime1">
              <a:rPr lang="en-US" smtClean="0"/>
              <a:t>4/11/2022</a:t>
            </a:fld>
            <a:endParaRPr lang="en-US" dirty="0"/>
          </a:p>
        </p:txBody>
      </p:sp>
      <p:sp>
        <p:nvSpPr>
          <p:cNvPr id="5" name="Footer Placeholder 4">
            <a:extLst>
              <a:ext uri="{FF2B5EF4-FFF2-40B4-BE49-F238E27FC236}">
                <a16:creationId xmlns:a16="http://schemas.microsoft.com/office/drawing/2014/main" id="{CFE84FB5-4048-4B71-ACBE-CD9AB758CD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603AA3-4EC3-481F-82D3-A541AE59FBF5}"/>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381524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A5B9CD-514C-4ED2-9FE6-423A764FA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F40BBD-B48B-4B99-9528-D46BBA9088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68766-0AA3-4F32-810D-22AFD7B3DDB9}"/>
              </a:ext>
            </a:extLst>
          </p:cNvPr>
          <p:cNvSpPr>
            <a:spLocks noGrp="1"/>
          </p:cNvSpPr>
          <p:nvPr>
            <p:ph type="dt" sz="half" idx="10"/>
          </p:nvPr>
        </p:nvSpPr>
        <p:spPr/>
        <p:txBody>
          <a:bodyPr/>
          <a:lstStyle/>
          <a:p>
            <a:fld id="{1E962F4B-5534-45F3-BDB3-17DAC39298D6}" type="datetime1">
              <a:rPr lang="en-US" smtClean="0"/>
              <a:t>4/11/2022</a:t>
            </a:fld>
            <a:endParaRPr lang="en-US" dirty="0"/>
          </a:p>
        </p:txBody>
      </p:sp>
      <p:sp>
        <p:nvSpPr>
          <p:cNvPr id="5" name="Footer Placeholder 4">
            <a:extLst>
              <a:ext uri="{FF2B5EF4-FFF2-40B4-BE49-F238E27FC236}">
                <a16:creationId xmlns:a16="http://schemas.microsoft.com/office/drawing/2014/main" id="{2B9E2A52-8A17-439B-ABD2-E34409EA51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5C1F7D-1289-43D9-B1A0-9919DFC936B9}"/>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304750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897E-0594-454F-90DB-10A83BBE4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EDCE3-F3E3-4813-8BC8-F7339D3988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8D84B-3339-40D6-9EA3-EF9E614C7BAE}"/>
              </a:ext>
            </a:extLst>
          </p:cNvPr>
          <p:cNvSpPr>
            <a:spLocks noGrp="1"/>
          </p:cNvSpPr>
          <p:nvPr>
            <p:ph type="dt" sz="half" idx="10"/>
          </p:nvPr>
        </p:nvSpPr>
        <p:spPr/>
        <p:txBody>
          <a:bodyPr/>
          <a:lstStyle/>
          <a:p>
            <a:fld id="{3767CC4D-E2E2-435C-B118-EB79315B0E2F}" type="datetime1">
              <a:rPr lang="en-US" smtClean="0"/>
              <a:t>4/11/2022</a:t>
            </a:fld>
            <a:endParaRPr lang="en-US" dirty="0"/>
          </a:p>
        </p:txBody>
      </p:sp>
      <p:sp>
        <p:nvSpPr>
          <p:cNvPr id="5" name="Footer Placeholder 4">
            <a:extLst>
              <a:ext uri="{FF2B5EF4-FFF2-40B4-BE49-F238E27FC236}">
                <a16:creationId xmlns:a16="http://schemas.microsoft.com/office/drawing/2014/main" id="{F5C2D950-BABB-41DE-AC7A-7AA6553EEE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1DF9D0-2971-4EF1-9F30-AD3C606F2FA9}"/>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6041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9CB6-2C75-48EB-A424-F562CBAB6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9390F-9577-45A6-94CA-730FC3AD6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FC173D-F74E-46CC-9B4E-61DD004A8B1E}"/>
              </a:ext>
            </a:extLst>
          </p:cNvPr>
          <p:cNvSpPr>
            <a:spLocks noGrp="1"/>
          </p:cNvSpPr>
          <p:nvPr>
            <p:ph type="dt" sz="half" idx="10"/>
          </p:nvPr>
        </p:nvSpPr>
        <p:spPr/>
        <p:txBody>
          <a:bodyPr/>
          <a:lstStyle/>
          <a:p>
            <a:fld id="{134371A1-84C4-4001-8590-08C2AAF1E561}" type="datetime1">
              <a:rPr lang="en-US" smtClean="0"/>
              <a:t>4/11/2022</a:t>
            </a:fld>
            <a:endParaRPr lang="en-US" dirty="0"/>
          </a:p>
        </p:txBody>
      </p:sp>
      <p:sp>
        <p:nvSpPr>
          <p:cNvPr id="5" name="Footer Placeholder 4">
            <a:extLst>
              <a:ext uri="{FF2B5EF4-FFF2-40B4-BE49-F238E27FC236}">
                <a16:creationId xmlns:a16="http://schemas.microsoft.com/office/drawing/2014/main" id="{703F6C23-4A54-4DD6-AF0B-FF45073CB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B0E0CC-E4F3-4D5B-A8E4-1169C8E1FFB2}"/>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136498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AF1E-54C8-4F34-A3B1-28973692C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90FE7-113E-469F-9388-15580F8B11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8874A3-4E6E-4F44-A9B8-B76C6978CA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27583-3E63-4C46-AEF8-B478EE82E911}"/>
              </a:ext>
            </a:extLst>
          </p:cNvPr>
          <p:cNvSpPr>
            <a:spLocks noGrp="1"/>
          </p:cNvSpPr>
          <p:nvPr>
            <p:ph type="dt" sz="half" idx="10"/>
          </p:nvPr>
        </p:nvSpPr>
        <p:spPr/>
        <p:txBody>
          <a:bodyPr/>
          <a:lstStyle/>
          <a:p>
            <a:fld id="{6B7788C9-0E35-472D-9CD4-FBB2D4442DB7}" type="datetime1">
              <a:rPr lang="en-US" smtClean="0"/>
              <a:t>4/11/2022</a:t>
            </a:fld>
            <a:endParaRPr lang="en-US" dirty="0"/>
          </a:p>
        </p:txBody>
      </p:sp>
      <p:sp>
        <p:nvSpPr>
          <p:cNvPr id="6" name="Footer Placeholder 5">
            <a:extLst>
              <a:ext uri="{FF2B5EF4-FFF2-40B4-BE49-F238E27FC236}">
                <a16:creationId xmlns:a16="http://schemas.microsoft.com/office/drawing/2014/main" id="{3583D0CB-48D6-4017-AC64-4F20DB6452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FF3187-A141-478A-938F-0EEE22BDDEF4}"/>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271284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53BB-81EA-4E15-B305-E5BF6B5B0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C68095-A630-4382-84C4-1929EFE33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D82070-0830-4194-AA04-895B63B610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D30932-0BED-4E83-8F4E-E735D3E3B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1D6113-E1E8-42B7-97AC-1BDE9205DA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CF7CC-2195-46C0-BCBD-C75CB0073984}"/>
              </a:ext>
            </a:extLst>
          </p:cNvPr>
          <p:cNvSpPr>
            <a:spLocks noGrp="1"/>
          </p:cNvSpPr>
          <p:nvPr>
            <p:ph type="dt" sz="half" idx="10"/>
          </p:nvPr>
        </p:nvSpPr>
        <p:spPr/>
        <p:txBody>
          <a:bodyPr/>
          <a:lstStyle/>
          <a:p>
            <a:fld id="{91AD1CB2-E7FC-4026-BF89-9F1C00FA139E}" type="datetime1">
              <a:rPr lang="en-US" smtClean="0"/>
              <a:t>4/11/2022</a:t>
            </a:fld>
            <a:endParaRPr lang="en-US" dirty="0"/>
          </a:p>
        </p:txBody>
      </p:sp>
      <p:sp>
        <p:nvSpPr>
          <p:cNvPr id="8" name="Footer Placeholder 7">
            <a:extLst>
              <a:ext uri="{FF2B5EF4-FFF2-40B4-BE49-F238E27FC236}">
                <a16:creationId xmlns:a16="http://schemas.microsoft.com/office/drawing/2014/main" id="{35FD7150-FC00-4100-94FD-F8B1D0FD16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469CEE-1DC0-4727-BE84-954BDD8CCD4A}"/>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113384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EFF1-001A-4560-AB57-EA8662E4E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15E0B-781F-49C8-A708-354BC7F336B6}"/>
              </a:ext>
            </a:extLst>
          </p:cNvPr>
          <p:cNvSpPr>
            <a:spLocks noGrp="1"/>
          </p:cNvSpPr>
          <p:nvPr>
            <p:ph type="dt" sz="half" idx="10"/>
          </p:nvPr>
        </p:nvSpPr>
        <p:spPr/>
        <p:txBody>
          <a:bodyPr/>
          <a:lstStyle/>
          <a:p>
            <a:fld id="{943C08F8-DB4E-47AA-935B-E2292180D3D4}" type="datetime1">
              <a:rPr lang="en-US" smtClean="0"/>
              <a:t>4/11/2022</a:t>
            </a:fld>
            <a:endParaRPr lang="en-US" dirty="0"/>
          </a:p>
        </p:txBody>
      </p:sp>
      <p:sp>
        <p:nvSpPr>
          <p:cNvPr id="4" name="Footer Placeholder 3">
            <a:extLst>
              <a:ext uri="{FF2B5EF4-FFF2-40B4-BE49-F238E27FC236}">
                <a16:creationId xmlns:a16="http://schemas.microsoft.com/office/drawing/2014/main" id="{71F679E1-0DCB-4C0F-A6B2-77F9E37841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CAFADE-1B82-4B3B-A3FD-E4C5C2D621C0}"/>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30903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5C609-21A7-4C48-8BBC-63625CE5D967}"/>
              </a:ext>
            </a:extLst>
          </p:cNvPr>
          <p:cNvSpPr>
            <a:spLocks noGrp="1"/>
          </p:cNvSpPr>
          <p:nvPr>
            <p:ph type="dt" sz="half" idx="10"/>
          </p:nvPr>
        </p:nvSpPr>
        <p:spPr/>
        <p:txBody>
          <a:bodyPr/>
          <a:lstStyle/>
          <a:p>
            <a:fld id="{384586BC-5CC0-48AB-93FE-B4FE78CF5CCD}" type="datetime1">
              <a:rPr lang="en-US" smtClean="0"/>
              <a:t>4/11/2022</a:t>
            </a:fld>
            <a:endParaRPr lang="en-US" dirty="0"/>
          </a:p>
        </p:txBody>
      </p:sp>
      <p:sp>
        <p:nvSpPr>
          <p:cNvPr id="3" name="Footer Placeholder 2">
            <a:extLst>
              <a:ext uri="{FF2B5EF4-FFF2-40B4-BE49-F238E27FC236}">
                <a16:creationId xmlns:a16="http://schemas.microsoft.com/office/drawing/2014/main" id="{C5D6CC2F-53A2-4377-B139-34D3EC0CE1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D6C01A1-D44C-4F5E-BADA-A1FD2033BDF8}"/>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111616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DE58-7D4D-4974-A40D-55C4EF137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83B38F-AF01-43C1-9255-D3DC96F52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3472A-7990-40A0-A0EE-40BE628B9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6F56F8-109A-4124-812F-A8DAB1CDA0A6}"/>
              </a:ext>
            </a:extLst>
          </p:cNvPr>
          <p:cNvSpPr>
            <a:spLocks noGrp="1"/>
          </p:cNvSpPr>
          <p:nvPr>
            <p:ph type="dt" sz="half" idx="10"/>
          </p:nvPr>
        </p:nvSpPr>
        <p:spPr/>
        <p:txBody>
          <a:bodyPr/>
          <a:lstStyle/>
          <a:p>
            <a:fld id="{4DF2061E-9948-4919-A5B1-34722051E0CA}" type="datetime1">
              <a:rPr lang="en-US" smtClean="0"/>
              <a:t>4/11/2022</a:t>
            </a:fld>
            <a:endParaRPr lang="en-US" dirty="0"/>
          </a:p>
        </p:txBody>
      </p:sp>
      <p:sp>
        <p:nvSpPr>
          <p:cNvPr id="6" name="Footer Placeholder 5">
            <a:extLst>
              <a:ext uri="{FF2B5EF4-FFF2-40B4-BE49-F238E27FC236}">
                <a16:creationId xmlns:a16="http://schemas.microsoft.com/office/drawing/2014/main" id="{65440A4E-ACB4-4CDB-9296-054D4065EC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C802A1-64DA-4103-932C-65CFFF40E993}"/>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128584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104-503E-44A4-847E-7930CE82F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7D569-55C8-449D-8B3C-F0A348565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92207F-FAD8-44C2-A7F8-604C6EEA2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D8C81C-3C55-4B1F-BB9B-62A51C11E10E}"/>
              </a:ext>
            </a:extLst>
          </p:cNvPr>
          <p:cNvSpPr>
            <a:spLocks noGrp="1"/>
          </p:cNvSpPr>
          <p:nvPr>
            <p:ph type="dt" sz="half" idx="10"/>
          </p:nvPr>
        </p:nvSpPr>
        <p:spPr/>
        <p:txBody>
          <a:bodyPr/>
          <a:lstStyle/>
          <a:p>
            <a:fld id="{8EF00BA3-B6E3-4210-BA65-DE95B552EAAF}" type="datetime1">
              <a:rPr lang="en-US" smtClean="0"/>
              <a:t>4/11/2022</a:t>
            </a:fld>
            <a:endParaRPr lang="en-US" dirty="0"/>
          </a:p>
        </p:txBody>
      </p:sp>
      <p:sp>
        <p:nvSpPr>
          <p:cNvPr id="6" name="Footer Placeholder 5">
            <a:extLst>
              <a:ext uri="{FF2B5EF4-FFF2-40B4-BE49-F238E27FC236}">
                <a16:creationId xmlns:a16="http://schemas.microsoft.com/office/drawing/2014/main" id="{B3D3082C-4155-4C34-B565-E0047C650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889F59-2995-489F-8608-FDFFC4D3CE61}"/>
              </a:ext>
            </a:extLst>
          </p:cNvPr>
          <p:cNvSpPr>
            <a:spLocks noGrp="1"/>
          </p:cNvSpPr>
          <p:nvPr>
            <p:ph type="sldNum" sz="quarter" idx="12"/>
          </p:nvPr>
        </p:nvSpPr>
        <p:spPr/>
        <p:txBody>
          <a:bodyPr/>
          <a:lstStyle/>
          <a:p>
            <a:fld id="{3159B74A-0164-445D-A750-9F6B0542B371}" type="slidenum">
              <a:rPr lang="en-US" smtClean="0"/>
              <a:t>‹#›</a:t>
            </a:fld>
            <a:endParaRPr lang="en-US" dirty="0"/>
          </a:p>
        </p:txBody>
      </p:sp>
    </p:spTree>
    <p:extLst>
      <p:ext uri="{BB962C8B-B14F-4D97-AF65-F5344CB8AC3E}">
        <p14:creationId xmlns:p14="http://schemas.microsoft.com/office/powerpoint/2010/main" val="115598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8C96F-DBF1-47A1-B51A-6C9926BEA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99D348-974D-47EC-871E-4A392E116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4AAEA-ECDB-421A-BCB0-E6DA59FB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77C61-AD64-46F3-BEF0-C3E1AEB40040}" type="datetime1">
              <a:rPr lang="en-US" smtClean="0"/>
              <a:t>4/11/2022</a:t>
            </a:fld>
            <a:endParaRPr lang="en-US" dirty="0"/>
          </a:p>
        </p:txBody>
      </p:sp>
      <p:sp>
        <p:nvSpPr>
          <p:cNvPr id="5" name="Footer Placeholder 4">
            <a:extLst>
              <a:ext uri="{FF2B5EF4-FFF2-40B4-BE49-F238E27FC236}">
                <a16:creationId xmlns:a16="http://schemas.microsoft.com/office/drawing/2014/main" id="{8435D396-F266-4D8E-B1F2-9EB8E68D7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3D84A4-F84D-4CB9-9166-AC16C3DA2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9B74A-0164-445D-A750-9F6B0542B371}" type="slidenum">
              <a:rPr lang="en-US" smtClean="0"/>
              <a:t>‹#›</a:t>
            </a:fld>
            <a:endParaRPr lang="en-US" dirty="0"/>
          </a:p>
        </p:txBody>
      </p:sp>
    </p:spTree>
    <p:extLst>
      <p:ext uri="{BB962C8B-B14F-4D97-AF65-F5344CB8AC3E}">
        <p14:creationId xmlns:p14="http://schemas.microsoft.com/office/powerpoint/2010/main" val="397551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bin"/></Relationships>
</file>

<file path=ppt/slides/_rels/slide10.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bin"/><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bin"/><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8.png"/><Relationship Id="rId4" Type="http://schemas.openxmlformats.org/officeDocument/2006/relationships/diagramLayout" Target="../diagrams/layout1.xml"/><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bin"/></Relationships>
</file>

<file path=ppt/slides/_rels/slide3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jpeg"/><Relationship Id="rId3" Type="http://schemas.openxmlformats.org/officeDocument/2006/relationships/image" Target="../media/image1.bin"/><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jpeg"/><Relationship Id="rId25" Type="http://schemas.openxmlformats.org/officeDocument/2006/relationships/image" Target="../media/image50.gif"/><Relationship Id="rId2" Type="http://schemas.openxmlformats.org/officeDocument/2006/relationships/notesSlide" Target="../notesSlides/notesSlide26.xml"/><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10" Type="http://schemas.openxmlformats.org/officeDocument/2006/relationships/image" Target="../media/image35.png"/><Relationship Id="rId19" Type="http://schemas.openxmlformats.org/officeDocument/2006/relationships/image" Target="../media/image44.gif"/><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jpeg"/><Relationship Id="rId27"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017A8B-371E-4465-B10F-27CF4DB2FFEB}"/>
              </a:ext>
            </a:extLst>
          </p:cNvPr>
          <p:cNvSpPr>
            <a:spLocks noGrp="1"/>
          </p:cNvSpPr>
          <p:nvPr>
            <p:ph type="subTitle" idx="1"/>
          </p:nvPr>
        </p:nvSpPr>
        <p:spPr>
          <a:xfrm>
            <a:off x="6143947" y="2630755"/>
            <a:ext cx="5386297" cy="3215240"/>
          </a:xfrm>
        </p:spPr>
        <p:txBody>
          <a:bodyPr>
            <a:normAutofit/>
          </a:bodyPr>
          <a:lstStyle/>
          <a:p>
            <a:br>
              <a:rPr lang="en-US" sz="4000" dirty="0">
                <a:latin typeface="Broadway" panose="04040905080B02020502" pitchFamily="82" charset="0"/>
              </a:rPr>
            </a:br>
            <a:r>
              <a:rPr lang="en-US" sz="4000" b="1" dirty="0">
                <a:latin typeface="Broadway" pitchFamily="82" charset="77"/>
              </a:rPr>
              <a:t>A Deep Dive</a:t>
            </a:r>
            <a:br>
              <a:rPr lang="en-US" sz="4000" b="1" dirty="0">
                <a:latin typeface="Broadway" pitchFamily="82" charset="77"/>
              </a:rPr>
            </a:br>
            <a:r>
              <a:rPr lang="en-US" sz="4000" b="1" dirty="0">
                <a:latin typeface="Broadway" pitchFamily="82" charset="77"/>
              </a:rPr>
              <a:t>Into Student</a:t>
            </a:r>
            <a:br>
              <a:rPr lang="en-US" sz="4000" b="1" dirty="0">
                <a:latin typeface="Broadway" pitchFamily="82" charset="77"/>
              </a:rPr>
            </a:br>
            <a:r>
              <a:rPr lang="en-US" sz="4000" b="1" dirty="0">
                <a:latin typeface="Broadway" pitchFamily="82" charset="77"/>
              </a:rPr>
              <a:t>Loan Repayment Assistance </a:t>
            </a:r>
            <a:endParaRPr lang="en-US" sz="4000" dirty="0">
              <a:latin typeface="Broadway" pitchFamily="82" charset="77"/>
            </a:endParaRPr>
          </a:p>
        </p:txBody>
      </p:sp>
      <p:pic>
        <p:nvPicPr>
          <p:cNvPr id="7" name="Picture 6">
            <a:extLst>
              <a:ext uri="{FF2B5EF4-FFF2-40B4-BE49-F238E27FC236}">
                <a16:creationId xmlns:a16="http://schemas.microsoft.com/office/drawing/2014/main" id="{0C6194DA-0049-4287-ADEF-21E2DF278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443" y="248443"/>
            <a:ext cx="6615114" cy="2205038"/>
          </a:xfrm>
          <a:prstGeom prst="rect">
            <a:avLst/>
          </a:prstGeom>
        </p:spPr>
      </p:pic>
      <p:pic>
        <p:nvPicPr>
          <p:cNvPr id="9" name="Picture 8">
            <a:extLst>
              <a:ext uri="{FF2B5EF4-FFF2-40B4-BE49-F238E27FC236}">
                <a16:creationId xmlns:a16="http://schemas.microsoft.com/office/drawing/2014/main" id="{0F9FFC9F-11C2-4DA3-B78D-1CCC90A1B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89" y="2453481"/>
            <a:ext cx="4861061" cy="4081543"/>
          </a:xfrm>
          <a:prstGeom prst="rect">
            <a:avLst/>
          </a:prstGeom>
        </p:spPr>
      </p:pic>
      <p:sp>
        <p:nvSpPr>
          <p:cNvPr id="10" name="Slide Number Placeholder 9">
            <a:extLst>
              <a:ext uri="{FF2B5EF4-FFF2-40B4-BE49-F238E27FC236}">
                <a16:creationId xmlns:a16="http://schemas.microsoft.com/office/drawing/2014/main" id="{53278646-03CC-4CDF-8B06-FC2E4A0B2CCE}"/>
              </a:ext>
            </a:extLst>
          </p:cNvPr>
          <p:cNvSpPr>
            <a:spLocks noGrp="1"/>
          </p:cNvSpPr>
          <p:nvPr>
            <p:ph type="sldNum" sz="quarter" idx="12"/>
          </p:nvPr>
        </p:nvSpPr>
        <p:spPr/>
        <p:txBody>
          <a:bodyPr/>
          <a:lstStyle/>
          <a:p>
            <a:fld id="{3159B74A-0164-445D-A750-9F6B0542B371}" type="slidenum">
              <a:rPr lang="en-US" smtClean="0"/>
              <a:t>1</a:t>
            </a:fld>
            <a:endParaRPr lang="en-US" dirty="0"/>
          </a:p>
        </p:txBody>
      </p:sp>
    </p:spTree>
    <p:extLst>
      <p:ext uri="{BB962C8B-B14F-4D97-AF65-F5344CB8AC3E}">
        <p14:creationId xmlns:p14="http://schemas.microsoft.com/office/powerpoint/2010/main" val="269474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Struggles Can Lead to Default</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10515600" cy="3231284"/>
          </a:xfrm>
        </p:spPr>
        <p:txBody>
          <a:bodyPr>
            <a:noAutofit/>
          </a:bodyPr>
          <a:lstStyle/>
          <a:p>
            <a:pPr marL="0" indent="0">
              <a:lnSpc>
                <a:spcPct val="100000"/>
              </a:lnSpc>
              <a:buNone/>
            </a:pPr>
            <a:r>
              <a:rPr lang="en-US" b="1" dirty="0">
                <a:solidFill>
                  <a:srgbClr val="272973"/>
                </a:solidFill>
              </a:rPr>
              <a:t>1 out of 5 people </a:t>
            </a:r>
            <a:r>
              <a:rPr lang="en-US" dirty="0">
                <a:solidFill>
                  <a:srgbClr val="343434"/>
                </a:solidFill>
              </a:rPr>
              <a:t>experience student loan default</a:t>
            </a:r>
            <a:br>
              <a:rPr lang="en-US" dirty="0">
                <a:solidFill>
                  <a:srgbClr val="343434"/>
                </a:solidFill>
              </a:rPr>
            </a:br>
            <a:r>
              <a:rPr lang="en-US" dirty="0">
                <a:solidFill>
                  <a:srgbClr val="343434"/>
                </a:solidFill>
              </a:rPr>
              <a:t>and its lifelong consequences</a:t>
            </a:r>
          </a:p>
          <a:p>
            <a:pPr marL="514350" lvl="1" indent="-285750">
              <a:lnSpc>
                <a:spcPct val="100000"/>
              </a:lnSpc>
              <a:spcBef>
                <a:spcPts val="1000"/>
              </a:spcBef>
              <a:buClr>
                <a:schemeClr val="tx1"/>
              </a:buClr>
            </a:pPr>
            <a:r>
              <a:rPr lang="en-US" dirty="0">
                <a:solidFill>
                  <a:srgbClr val="343434"/>
                </a:solidFill>
                <a:cs typeface="Arial"/>
              </a:rPr>
              <a:t>High collection fees</a:t>
            </a:r>
          </a:p>
          <a:p>
            <a:pPr marL="514350" lvl="1" indent="-285750">
              <a:lnSpc>
                <a:spcPct val="100000"/>
              </a:lnSpc>
              <a:spcBef>
                <a:spcPts val="1000"/>
              </a:spcBef>
              <a:buClr>
                <a:schemeClr val="tx1"/>
              </a:buClr>
            </a:pPr>
            <a:r>
              <a:rPr lang="en-US" dirty="0">
                <a:solidFill>
                  <a:srgbClr val="343434"/>
                </a:solidFill>
                <a:cs typeface="Arial"/>
              </a:rPr>
              <a:t>Wage garnishment</a:t>
            </a:r>
          </a:p>
          <a:p>
            <a:pPr marL="514350" lvl="1" indent="-285750">
              <a:lnSpc>
                <a:spcPct val="100000"/>
              </a:lnSpc>
              <a:spcBef>
                <a:spcPts val="1000"/>
              </a:spcBef>
              <a:buClr>
                <a:schemeClr val="tx1"/>
              </a:buClr>
            </a:pPr>
            <a:r>
              <a:rPr lang="en-US" dirty="0">
                <a:solidFill>
                  <a:srgbClr val="343434"/>
                </a:solidFill>
                <a:cs typeface="Arial"/>
              </a:rPr>
              <a:t>Credit score damage</a:t>
            </a:r>
          </a:p>
          <a:p>
            <a:pPr marL="514350" lvl="1" indent="-285750">
              <a:lnSpc>
                <a:spcPct val="100000"/>
              </a:lnSpc>
              <a:spcBef>
                <a:spcPts val="1000"/>
              </a:spcBef>
              <a:buClr>
                <a:schemeClr val="tx1"/>
              </a:buClr>
            </a:pPr>
            <a:r>
              <a:rPr lang="en-US" dirty="0">
                <a:solidFill>
                  <a:srgbClr val="343434"/>
                </a:solidFill>
                <a:cs typeface="Arial"/>
              </a:rPr>
              <a:t>Withholdings from income tax</a:t>
            </a:r>
            <a:br>
              <a:rPr lang="en-US" dirty="0">
                <a:solidFill>
                  <a:srgbClr val="343434"/>
                </a:solidFill>
                <a:cs typeface="Arial"/>
              </a:rPr>
            </a:br>
            <a:r>
              <a:rPr lang="en-US" dirty="0">
                <a:solidFill>
                  <a:srgbClr val="343434"/>
                </a:solidFill>
                <a:cs typeface="Arial"/>
              </a:rPr>
              <a:t>refunds and Social Security</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10</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descr="Icon&#10;&#10;Description automatically generated">
            <a:extLst>
              <a:ext uri="{FF2B5EF4-FFF2-40B4-BE49-F238E27FC236}">
                <a16:creationId xmlns:a16="http://schemas.microsoft.com/office/drawing/2014/main" id="{7D8BC473-94C3-5E4E-8922-4C02F9DF5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224" y="3653599"/>
            <a:ext cx="3280449" cy="2065370"/>
          </a:xfrm>
          <a:prstGeom prst="rect">
            <a:avLst/>
          </a:prstGeom>
        </p:spPr>
      </p:pic>
    </p:spTree>
    <p:extLst>
      <p:ext uri="{BB962C8B-B14F-4D97-AF65-F5344CB8AC3E}">
        <p14:creationId xmlns:p14="http://schemas.microsoft.com/office/powerpoint/2010/main" val="167206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a:xfrm>
            <a:off x="831850" y="1815242"/>
            <a:ext cx="10515600" cy="2852737"/>
          </a:xfrm>
        </p:spPr>
        <p:txBody>
          <a:bodyPr anchor="ctr" anchorCtr="0"/>
          <a:lstStyle/>
          <a:p>
            <a:r>
              <a:rPr lang="en-US" dirty="0"/>
              <a:t>SLRA Background and Features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11</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112746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What is Student Loan Repayment Assistance?</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4903970" cy="2593975"/>
          </a:xfrm>
        </p:spPr>
        <p:txBody>
          <a:bodyPr>
            <a:noAutofit/>
          </a:bodyPr>
          <a:lstStyle/>
          <a:p>
            <a:pPr marL="0" indent="0">
              <a:lnSpc>
                <a:spcPct val="100000"/>
              </a:lnSpc>
              <a:buNone/>
            </a:pPr>
            <a:r>
              <a:rPr lang="en-US" dirty="0"/>
              <a:t>Employers can make a tax-free contribution to their employee’s student loans by adding SLRA</a:t>
            </a:r>
            <a:br>
              <a:rPr lang="en-US" dirty="0"/>
            </a:br>
            <a:r>
              <a:rPr lang="en-US" dirty="0"/>
              <a:t>to their benefit line-up</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12</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4E1BB872-585D-724C-801A-26652C896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9832" y="2083496"/>
            <a:ext cx="4584515" cy="3635473"/>
          </a:xfrm>
          <a:prstGeom prst="rect">
            <a:avLst/>
          </a:prstGeom>
        </p:spPr>
      </p:pic>
    </p:spTree>
    <p:extLst>
      <p:ext uri="{BB962C8B-B14F-4D97-AF65-F5344CB8AC3E}">
        <p14:creationId xmlns:p14="http://schemas.microsoft.com/office/powerpoint/2010/main" val="37609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Key Features of SLRA</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p:txBody>
          <a:bodyPr>
            <a:noAutofit/>
          </a:bodyPr>
          <a:lstStyle/>
          <a:p>
            <a:pPr marL="0" indent="0">
              <a:lnSpc>
                <a:spcPct val="100000"/>
              </a:lnSpc>
              <a:buNone/>
            </a:pPr>
            <a:r>
              <a:rPr lang="en-US" dirty="0"/>
              <a:t>Employer Contribution:</a:t>
            </a:r>
          </a:p>
          <a:p>
            <a:pPr lvl="1">
              <a:lnSpc>
                <a:spcPct val="100000"/>
              </a:lnSpc>
              <a:spcBef>
                <a:spcPts val="1000"/>
              </a:spcBef>
            </a:pPr>
            <a:r>
              <a:rPr lang="en-US" dirty="0"/>
              <a:t>For </a:t>
            </a:r>
            <a:r>
              <a:rPr lang="en-US" b="1" dirty="0"/>
              <a:t>employee’s</a:t>
            </a:r>
            <a:r>
              <a:rPr lang="en-US" dirty="0"/>
              <a:t> student loans taken for </a:t>
            </a:r>
            <a:r>
              <a:rPr lang="en-US" b="1" dirty="0"/>
              <a:t>their education</a:t>
            </a:r>
          </a:p>
          <a:p>
            <a:pPr lvl="2">
              <a:lnSpc>
                <a:spcPct val="100000"/>
              </a:lnSpc>
              <a:spcBef>
                <a:spcPts val="1000"/>
              </a:spcBef>
            </a:pPr>
            <a:r>
              <a:rPr lang="en-US" dirty="0"/>
              <a:t>Can pay employee like tuition reimbursement</a:t>
            </a:r>
          </a:p>
          <a:p>
            <a:pPr lvl="2">
              <a:lnSpc>
                <a:spcPct val="100000"/>
              </a:lnSpc>
              <a:spcBef>
                <a:spcPts val="1000"/>
              </a:spcBef>
            </a:pPr>
            <a:r>
              <a:rPr lang="en-US" dirty="0"/>
              <a:t>Can pay employee’s student loan lender or servicer</a:t>
            </a:r>
          </a:p>
          <a:p>
            <a:pPr lvl="2">
              <a:lnSpc>
                <a:spcPct val="100000"/>
              </a:lnSpc>
              <a:spcBef>
                <a:spcPts val="1000"/>
              </a:spcBef>
            </a:pPr>
            <a:r>
              <a:rPr lang="en-US" dirty="0"/>
              <a:t>Best when employer payment supplements</a:t>
            </a:r>
            <a:br>
              <a:rPr lang="en-US" dirty="0"/>
            </a:br>
            <a:r>
              <a:rPr lang="en-US" dirty="0"/>
              <a:t>an employee’s own payment</a:t>
            </a:r>
          </a:p>
          <a:p>
            <a:pPr lvl="2">
              <a:lnSpc>
                <a:spcPct val="100000"/>
              </a:lnSpc>
              <a:spcBef>
                <a:spcPts val="1000"/>
              </a:spcBef>
            </a:pPr>
            <a:r>
              <a:rPr lang="en-US" dirty="0"/>
              <a:t>Monthly, quarterly, annual payment</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13</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197957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Coronavirus Aid, Relief, and Economic Security Act (CARES)</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6790267" cy="3635375"/>
          </a:xfrm>
        </p:spPr>
        <p:txBody>
          <a:bodyPr>
            <a:noAutofit/>
          </a:bodyPr>
          <a:lstStyle/>
          <a:p>
            <a:pPr marL="0" indent="0">
              <a:lnSpc>
                <a:spcPct val="100000"/>
              </a:lnSpc>
              <a:buNone/>
            </a:pPr>
            <a:r>
              <a:rPr lang="en-US" dirty="0"/>
              <a:t>SLRA Employee Benefit:</a:t>
            </a:r>
          </a:p>
          <a:p>
            <a:pPr lvl="1">
              <a:lnSpc>
                <a:spcPct val="100000"/>
              </a:lnSpc>
              <a:spcBef>
                <a:spcPts val="1000"/>
              </a:spcBef>
            </a:pPr>
            <a:r>
              <a:rPr lang="en-US" dirty="0"/>
              <a:t>Started with the CARES Act which amended</a:t>
            </a:r>
            <a:br>
              <a:rPr lang="en-US" dirty="0"/>
            </a:br>
            <a:r>
              <a:rPr lang="en-US" dirty="0"/>
              <a:t>Section 127 of the Internal Revenue Code</a:t>
            </a:r>
          </a:p>
          <a:p>
            <a:pPr lvl="2">
              <a:lnSpc>
                <a:spcPct val="100000"/>
              </a:lnSpc>
              <a:spcBef>
                <a:spcPts val="1000"/>
              </a:spcBef>
            </a:pPr>
            <a:r>
              <a:rPr lang="en-US" dirty="0"/>
              <a:t>Only through December 31, 2020</a:t>
            </a:r>
          </a:p>
          <a:p>
            <a:pPr lvl="2">
              <a:lnSpc>
                <a:spcPct val="100000"/>
              </a:lnSpc>
              <a:spcBef>
                <a:spcPts val="1000"/>
              </a:spcBef>
            </a:pPr>
            <a:r>
              <a:rPr lang="en-US" dirty="0"/>
              <a:t>Legislation included a temporary</a:t>
            </a:r>
            <a:br>
              <a:rPr lang="en-US" dirty="0"/>
            </a:br>
            <a:r>
              <a:rPr lang="en-US" dirty="0"/>
              <a:t>provision permitting employers to amend</a:t>
            </a:r>
            <a:br>
              <a:rPr lang="en-US" dirty="0"/>
            </a:br>
            <a:r>
              <a:rPr lang="en-US" dirty="0"/>
              <a:t>Education Assistance Programs (EAPs) and </a:t>
            </a:r>
            <a:br>
              <a:rPr lang="en-US" dirty="0"/>
            </a:br>
            <a:r>
              <a:rPr lang="en-US" dirty="0"/>
              <a:t>pay up to $5,250 per year on a tax-free</a:t>
            </a:r>
            <a:br>
              <a:rPr lang="en-US" dirty="0"/>
            </a:br>
            <a:r>
              <a:rPr lang="en-US" dirty="0"/>
              <a:t>basis toward an employee’s student loans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14</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38E8E5E4-22F7-BA4F-A9CC-AF56115DB398}"/>
              </a:ext>
            </a:extLst>
          </p:cNvPr>
          <p:cNvPicPr>
            <a:picLocks noChangeAspect="1"/>
          </p:cNvPicPr>
          <p:nvPr/>
        </p:nvPicPr>
        <p:blipFill rotWithShape="1">
          <a:blip r:embed="rId4">
            <a:extLst>
              <a:ext uri="{28A0092B-C50C-407E-A947-70E740481C1C}">
                <a14:useLocalDpi xmlns:a14="http://schemas.microsoft.com/office/drawing/2010/main" val="0"/>
              </a:ext>
            </a:extLst>
          </a:blip>
          <a:srcRect l="13699" t="8006" r="7191" b="12830"/>
          <a:stretch/>
        </p:blipFill>
        <p:spPr>
          <a:xfrm>
            <a:off x="7819600" y="3429000"/>
            <a:ext cx="2278824" cy="2525451"/>
          </a:xfrm>
          <a:prstGeom prst="rect">
            <a:avLst/>
          </a:prstGeom>
        </p:spPr>
      </p:pic>
    </p:spTree>
    <p:extLst>
      <p:ext uri="{BB962C8B-B14F-4D97-AF65-F5344CB8AC3E}">
        <p14:creationId xmlns:p14="http://schemas.microsoft.com/office/powerpoint/2010/main" val="75852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Consolidated Appropriations Act</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p:txBody>
          <a:bodyPr>
            <a:noAutofit/>
          </a:bodyPr>
          <a:lstStyle/>
          <a:p>
            <a:pPr marL="0" indent="0">
              <a:lnSpc>
                <a:spcPct val="100000"/>
              </a:lnSpc>
              <a:buNone/>
            </a:pPr>
            <a:r>
              <a:rPr lang="en-US" dirty="0"/>
              <a:t>The Consolidated Appropriations Act, 2021 (CAA)</a:t>
            </a:r>
            <a:br>
              <a:rPr lang="en-US" dirty="0"/>
            </a:br>
            <a:r>
              <a:rPr lang="en-US" dirty="0"/>
              <a:t>was signed into law on December 27, 2020</a:t>
            </a:r>
          </a:p>
          <a:p>
            <a:pPr lvl="1">
              <a:lnSpc>
                <a:spcPct val="100000"/>
              </a:lnSpc>
              <a:spcBef>
                <a:spcPts val="1000"/>
              </a:spcBef>
            </a:pPr>
            <a:r>
              <a:rPr lang="en-US" dirty="0"/>
              <a:t>One of its provisions was to extend the tax-free status</a:t>
            </a:r>
            <a:br>
              <a:rPr lang="en-US" dirty="0"/>
            </a:br>
            <a:r>
              <a:rPr lang="en-US" dirty="0"/>
              <a:t>of employer payments</a:t>
            </a:r>
          </a:p>
          <a:p>
            <a:pPr lvl="1">
              <a:lnSpc>
                <a:spcPct val="100000"/>
              </a:lnSpc>
              <a:spcBef>
                <a:spcPts val="1000"/>
              </a:spcBef>
            </a:pPr>
            <a:r>
              <a:rPr lang="en-US" dirty="0"/>
              <a:t>Must be included as part of Education Assistance Program</a:t>
            </a:r>
          </a:p>
          <a:p>
            <a:pPr lvl="1">
              <a:lnSpc>
                <a:spcPct val="100000"/>
              </a:lnSpc>
              <a:spcBef>
                <a:spcPts val="1000"/>
              </a:spcBef>
            </a:pPr>
            <a:r>
              <a:rPr lang="en-US" dirty="0"/>
              <a:t>Up to $5,250 per year</a:t>
            </a:r>
          </a:p>
          <a:p>
            <a:pPr lvl="1">
              <a:lnSpc>
                <a:spcPct val="100000"/>
              </a:lnSpc>
              <a:spcBef>
                <a:spcPts val="1000"/>
              </a:spcBef>
            </a:pPr>
            <a:r>
              <a:rPr lang="en-US" dirty="0"/>
              <a:t>Annual limit for all EAP</a:t>
            </a:r>
          </a:p>
          <a:p>
            <a:pPr lvl="1">
              <a:lnSpc>
                <a:spcPct val="100000"/>
              </a:lnSpc>
              <a:spcBef>
                <a:spcPts val="1000"/>
              </a:spcBef>
            </a:pPr>
            <a:r>
              <a:rPr lang="en-US" dirty="0"/>
              <a:t>Through December 31, 2025</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15</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377560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Qualified Education Loans</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10515600" cy="1002242"/>
          </a:xfrm>
        </p:spPr>
        <p:txBody>
          <a:bodyPr/>
          <a:lstStyle/>
          <a:p>
            <a:pPr marL="0" indent="0">
              <a:buNone/>
            </a:pPr>
            <a:r>
              <a:rPr lang="en-US" dirty="0"/>
              <a:t>Loans that qualify for SLRA participation</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16</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6" name="Rectangle 5">
            <a:extLst>
              <a:ext uri="{FF2B5EF4-FFF2-40B4-BE49-F238E27FC236}">
                <a16:creationId xmlns:a16="http://schemas.microsoft.com/office/drawing/2014/main" id="{585721F0-182F-C549-AA69-E63EA0F8D84E}"/>
              </a:ext>
            </a:extLst>
          </p:cNvPr>
          <p:cNvSpPr/>
          <p:nvPr/>
        </p:nvSpPr>
        <p:spPr>
          <a:xfrm>
            <a:off x="967232" y="2501432"/>
            <a:ext cx="6738819" cy="2322123"/>
          </a:xfrm>
          <a:prstGeom prst="rect">
            <a:avLst/>
          </a:prstGeom>
          <a:solidFill>
            <a:srgbClr val="272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4">
            <a:extLst>
              <a:ext uri="{FF2B5EF4-FFF2-40B4-BE49-F238E27FC236}">
                <a16:creationId xmlns:a16="http://schemas.microsoft.com/office/drawing/2014/main" id="{7E0495E9-621C-744F-B1A3-10453E3FEE9A}"/>
              </a:ext>
            </a:extLst>
          </p:cNvPr>
          <p:cNvSpPr txBox="1">
            <a:spLocks/>
          </p:cNvSpPr>
          <p:nvPr/>
        </p:nvSpPr>
        <p:spPr>
          <a:xfrm>
            <a:off x="1247494" y="2644231"/>
            <a:ext cx="6207099" cy="2127835"/>
          </a:xfrm>
          <a:prstGeom prst="rect">
            <a:avLst/>
          </a:prstGeom>
        </p:spPr>
        <p:txBody>
          <a:bodyPr/>
          <a:lstStyle>
            <a:lvl1pPr marL="0" indent="0" algn="l" defTabSz="914400" rtl="0" eaLnBrk="1" latinLnBrk="0" hangingPunct="1">
              <a:spcBef>
                <a:spcPct val="20000"/>
              </a:spcBef>
              <a:buClr>
                <a:srgbClr val="F7941D"/>
              </a:buClr>
              <a:buFont typeface="Arial" pitchFamily="34" charset="0"/>
              <a:buNone/>
              <a:defRPr sz="2800" kern="1200">
                <a:solidFill>
                  <a:srgbClr val="343434"/>
                </a:solidFill>
                <a:latin typeface="+mn-lt"/>
                <a:ea typeface="+mn-ea"/>
                <a:cs typeface="Arial"/>
              </a:defRPr>
            </a:lvl1pPr>
            <a:lvl2pPr marL="514350" indent="-285750" algn="l" defTabSz="914400" rtl="0" eaLnBrk="1" latinLnBrk="0" hangingPunct="1">
              <a:spcBef>
                <a:spcPct val="20000"/>
              </a:spcBef>
              <a:buClr>
                <a:srgbClr val="F7941D"/>
              </a:buClr>
              <a:buFont typeface="Arial" panose="020B0604020202020204" pitchFamily="34" charset="0"/>
              <a:buChar char="•"/>
              <a:defRPr sz="2400" kern="1200">
                <a:solidFill>
                  <a:srgbClr val="343434"/>
                </a:solidFill>
                <a:latin typeface="+mn-lt"/>
                <a:ea typeface="+mn-ea"/>
                <a:cs typeface="Arial"/>
              </a:defRPr>
            </a:lvl2pPr>
            <a:lvl3pPr marL="914400" indent="-228600" algn="l" defTabSz="914400" rtl="0" eaLnBrk="1" latinLnBrk="0" hangingPunct="1">
              <a:spcBef>
                <a:spcPct val="20000"/>
              </a:spcBef>
              <a:buClr>
                <a:srgbClr val="F7941D"/>
              </a:buClr>
              <a:buFont typeface="Courier New" panose="02070309020205020404" pitchFamily="49" charset="0"/>
              <a:buChar char="-"/>
              <a:defRPr sz="2000" kern="1200">
                <a:solidFill>
                  <a:srgbClr val="343434"/>
                </a:solidFill>
                <a:latin typeface="+mn-lt"/>
                <a:ea typeface="+mn-ea"/>
                <a:cs typeface="Arial"/>
              </a:defRPr>
            </a:lvl3pPr>
            <a:lvl4pPr marL="1371600" indent="-228600" algn="l" defTabSz="914400" rtl="0" eaLnBrk="1" latinLnBrk="0" hangingPunct="1">
              <a:spcBef>
                <a:spcPct val="20000"/>
              </a:spcBef>
              <a:buClr>
                <a:srgbClr val="F7941D"/>
              </a:buClr>
              <a:buFont typeface="Arial" panose="020B0604020202020204" pitchFamily="34" charset="0"/>
              <a:buChar char="•"/>
              <a:defRPr sz="2000" kern="1200">
                <a:solidFill>
                  <a:srgbClr val="343434"/>
                </a:solidFill>
                <a:latin typeface="+mn-lt"/>
                <a:ea typeface="+mn-ea"/>
                <a:cs typeface="Arial"/>
              </a:defRPr>
            </a:lvl4pPr>
            <a:lvl5pPr marL="2057400" indent="-228600" algn="l" defTabSz="914400" rtl="0" eaLnBrk="1" latinLnBrk="0" hangingPunct="1">
              <a:spcBef>
                <a:spcPct val="20000"/>
              </a:spcBef>
              <a:buClr>
                <a:srgbClr val="F7941D"/>
              </a:buClr>
              <a:buFont typeface="Courier New" panose="02070309020205020404" pitchFamily="49" charset="0"/>
              <a:buChar char="-"/>
              <a:defRPr sz="1800" kern="1200">
                <a:solidFill>
                  <a:srgbClr val="343434"/>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bg1"/>
                </a:solidFill>
              </a:rPr>
              <a:t>Both </a:t>
            </a:r>
            <a:r>
              <a:rPr lang="en-US" sz="2600" b="1" dirty="0">
                <a:solidFill>
                  <a:schemeClr val="bg1"/>
                </a:solidFill>
              </a:rPr>
              <a:t>private and federal </a:t>
            </a:r>
            <a:r>
              <a:rPr lang="en-US" sz="2600" dirty="0">
                <a:solidFill>
                  <a:schemeClr val="bg1"/>
                </a:solidFill>
              </a:rPr>
              <a:t>education loans obtained to pay for specific higher education expenses—including tuition, fees, room and board, books, supplies, and other necessary expenses—are covered</a:t>
            </a:r>
          </a:p>
        </p:txBody>
      </p:sp>
    </p:spTree>
    <p:extLst>
      <p:ext uri="{BB962C8B-B14F-4D97-AF65-F5344CB8AC3E}">
        <p14:creationId xmlns:p14="http://schemas.microsoft.com/office/powerpoint/2010/main" val="98177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SLRA is a Growing Employee Benefit</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41247" y="4683416"/>
            <a:ext cx="6115137" cy="646642"/>
          </a:xfrm>
        </p:spPr>
        <p:txBody>
          <a:bodyPr>
            <a:noAutofit/>
          </a:bodyPr>
          <a:lstStyle/>
          <a:p>
            <a:pPr marL="0" indent="0">
              <a:buNone/>
            </a:pPr>
            <a:r>
              <a:rPr lang="en-US" sz="2000" dirty="0">
                <a:solidFill>
                  <a:srgbClr val="272973"/>
                </a:solidFill>
              </a:rPr>
              <a:t>Employee Benefit Research Institute – October 2021</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17</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6" name="TextBox 5">
            <a:extLst>
              <a:ext uri="{FF2B5EF4-FFF2-40B4-BE49-F238E27FC236}">
                <a16:creationId xmlns:a16="http://schemas.microsoft.com/office/drawing/2014/main" id="{F508525D-761C-F240-88FA-C18CC772DDCE}"/>
              </a:ext>
            </a:extLst>
          </p:cNvPr>
          <p:cNvSpPr txBox="1"/>
          <p:nvPr/>
        </p:nvSpPr>
        <p:spPr>
          <a:xfrm>
            <a:off x="841248" y="1828800"/>
            <a:ext cx="4529405" cy="2677656"/>
          </a:xfrm>
          <a:prstGeom prst="rect">
            <a:avLst/>
          </a:prstGeom>
          <a:noFill/>
        </p:spPr>
        <p:txBody>
          <a:bodyPr wrap="square" rtlCol="0">
            <a:spAutoFit/>
          </a:bodyPr>
          <a:lstStyle/>
          <a:p>
            <a:pPr>
              <a:spcBef>
                <a:spcPts val="1000"/>
              </a:spcBef>
            </a:pPr>
            <a:r>
              <a:rPr lang="en-US" sz="2800" dirty="0"/>
              <a:t>“Financial wellness programs have evolved from a focus</a:t>
            </a:r>
            <a:br>
              <a:rPr lang="en-US" sz="2800" dirty="0"/>
            </a:br>
            <a:r>
              <a:rPr lang="en-US" sz="2800" dirty="0"/>
              <a:t>on retirement preparedness to a more complete picture across all aspects of an individual’s finances.”</a:t>
            </a:r>
          </a:p>
        </p:txBody>
      </p:sp>
      <p:pic>
        <p:nvPicPr>
          <p:cNvPr id="8" name="Picture 7">
            <a:extLst>
              <a:ext uri="{FF2B5EF4-FFF2-40B4-BE49-F238E27FC236}">
                <a16:creationId xmlns:a16="http://schemas.microsoft.com/office/drawing/2014/main" id="{F2A37C51-F60B-914C-AEC9-F24BF5570165}"/>
              </a:ext>
            </a:extLst>
          </p:cNvPr>
          <p:cNvPicPr>
            <a:picLocks noChangeAspect="1"/>
          </p:cNvPicPr>
          <p:nvPr/>
        </p:nvPicPr>
        <p:blipFill rotWithShape="1">
          <a:blip r:embed="rId4"/>
          <a:srcRect l="4179" t="6685" r="4657" b="4640"/>
          <a:stretch/>
        </p:blipFill>
        <p:spPr>
          <a:xfrm>
            <a:off x="7076342" y="1875100"/>
            <a:ext cx="3068515" cy="2971800"/>
          </a:xfrm>
          <a:prstGeom prst="rect">
            <a:avLst/>
          </a:prstGeom>
        </p:spPr>
      </p:pic>
    </p:spTree>
    <p:extLst>
      <p:ext uri="{BB962C8B-B14F-4D97-AF65-F5344CB8AC3E}">
        <p14:creationId xmlns:p14="http://schemas.microsoft.com/office/powerpoint/2010/main" val="357371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a:xfrm>
            <a:off x="831850" y="1815242"/>
            <a:ext cx="10515600" cy="2852737"/>
          </a:xfrm>
        </p:spPr>
        <p:txBody>
          <a:bodyPr anchor="ctr" anchorCtr="0"/>
          <a:lstStyle/>
          <a:p>
            <a:pPr>
              <a:spcBef>
                <a:spcPts val="3100"/>
              </a:spcBef>
            </a:pPr>
            <a:r>
              <a:rPr lang="en-US" dirty="0"/>
              <a:t>Critical Benefit for Borrowers</a:t>
            </a:r>
            <a:br>
              <a:rPr lang="en-US" dirty="0"/>
            </a:br>
            <a:r>
              <a:rPr lang="en-US" dirty="0"/>
              <a:t>and Businesses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18</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2068386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Employers Are Learning About Student Debt</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10515600" cy="507362"/>
          </a:xfrm>
        </p:spPr>
        <p:txBody>
          <a:bodyPr/>
          <a:lstStyle/>
          <a:p>
            <a:pPr marL="0" indent="0">
              <a:buNone/>
            </a:pPr>
            <a:r>
              <a:rPr lang="en-US" b="1" dirty="0">
                <a:solidFill>
                  <a:srgbClr val="343434"/>
                </a:solidFill>
              </a:rPr>
              <a:t>Financial stress impacts work-life balance and performance</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19</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6" name="TextBox 5">
            <a:extLst>
              <a:ext uri="{FF2B5EF4-FFF2-40B4-BE49-F238E27FC236}">
                <a16:creationId xmlns:a16="http://schemas.microsoft.com/office/drawing/2014/main" id="{BCD2770C-AB58-F646-910F-775561FEC63B}"/>
              </a:ext>
            </a:extLst>
          </p:cNvPr>
          <p:cNvSpPr txBox="1"/>
          <p:nvPr/>
        </p:nvSpPr>
        <p:spPr>
          <a:xfrm>
            <a:off x="3419856" y="6437376"/>
            <a:ext cx="3498810" cy="253916"/>
          </a:xfrm>
          <a:prstGeom prst="rect">
            <a:avLst/>
          </a:prstGeom>
          <a:noFill/>
        </p:spPr>
        <p:txBody>
          <a:bodyPr wrap="square" rtlCol="0">
            <a:spAutoFit/>
          </a:bodyPr>
          <a:lstStyle/>
          <a:p>
            <a:r>
              <a:rPr lang="en-US" sz="1000" dirty="0">
                <a:solidFill>
                  <a:srgbClr val="343434"/>
                </a:solidFill>
              </a:rPr>
              <a:t>Source: Ascendium SLRA Survey (2021)</a:t>
            </a:r>
          </a:p>
        </p:txBody>
      </p:sp>
      <p:sp>
        <p:nvSpPr>
          <p:cNvPr id="7" name="TextBox 6">
            <a:extLst>
              <a:ext uri="{FF2B5EF4-FFF2-40B4-BE49-F238E27FC236}">
                <a16:creationId xmlns:a16="http://schemas.microsoft.com/office/drawing/2014/main" id="{07301C77-E2AF-B64F-89B7-FA403707D923}"/>
              </a:ext>
            </a:extLst>
          </p:cNvPr>
          <p:cNvSpPr txBox="1"/>
          <p:nvPr/>
        </p:nvSpPr>
        <p:spPr>
          <a:xfrm>
            <a:off x="838200" y="2512216"/>
            <a:ext cx="4018156" cy="1200329"/>
          </a:xfrm>
          <a:prstGeom prst="rect">
            <a:avLst/>
          </a:prstGeom>
          <a:noFill/>
        </p:spPr>
        <p:txBody>
          <a:bodyPr wrap="square" rtlCol="0">
            <a:spAutoFit/>
          </a:bodyPr>
          <a:lstStyle/>
          <a:p>
            <a:pPr>
              <a:spcBef>
                <a:spcPts val="600"/>
              </a:spcBef>
            </a:pPr>
            <a:r>
              <a:rPr lang="en-US" sz="2400" dirty="0">
                <a:solidFill>
                  <a:srgbClr val="343434"/>
                </a:solidFill>
              </a:rPr>
              <a:t>Financial stressors remain</a:t>
            </a:r>
            <a:br>
              <a:rPr lang="en-US" sz="2400" dirty="0">
                <a:solidFill>
                  <a:srgbClr val="343434"/>
                </a:solidFill>
              </a:rPr>
            </a:br>
            <a:r>
              <a:rPr lang="en-US" sz="2400" dirty="0">
                <a:solidFill>
                  <a:srgbClr val="343434"/>
                </a:solidFill>
              </a:rPr>
              <a:t>a top concern for 45 million Americans with student debt</a:t>
            </a:r>
          </a:p>
        </p:txBody>
      </p:sp>
      <p:sp>
        <p:nvSpPr>
          <p:cNvPr id="16" name="TextBox 15">
            <a:extLst>
              <a:ext uri="{FF2B5EF4-FFF2-40B4-BE49-F238E27FC236}">
                <a16:creationId xmlns:a16="http://schemas.microsoft.com/office/drawing/2014/main" id="{E72A99E1-F9A3-634B-92D1-2FEC6C2C3E30}"/>
              </a:ext>
            </a:extLst>
          </p:cNvPr>
          <p:cNvSpPr txBox="1"/>
          <p:nvPr/>
        </p:nvSpPr>
        <p:spPr>
          <a:xfrm>
            <a:off x="841248" y="4243468"/>
            <a:ext cx="1533804" cy="1015663"/>
          </a:xfrm>
          <a:prstGeom prst="rect">
            <a:avLst/>
          </a:prstGeom>
          <a:noFill/>
        </p:spPr>
        <p:txBody>
          <a:bodyPr wrap="square" rtlCol="0">
            <a:spAutoFit/>
          </a:bodyPr>
          <a:lstStyle/>
          <a:p>
            <a:r>
              <a:rPr lang="en-US" sz="6000" b="1" dirty="0">
                <a:solidFill>
                  <a:srgbClr val="272973"/>
                </a:solidFill>
              </a:rPr>
              <a:t>58</a:t>
            </a:r>
            <a:r>
              <a:rPr lang="en-US" sz="6000" b="1" baseline="30000" dirty="0">
                <a:solidFill>
                  <a:srgbClr val="272973"/>
                </a:solidFill>
              </a:rPr>
              <a:t>%</a:t>
            </a:r>
          </a:p>
        </p:txBody>
      </p:sp>
      <p:sp>
        <p:nvSpPr>
          <p:cNvPr id="17" name="TextBox 16">
            <a:extLst>
              <a:ext uri="{FF2B5EF4-FFF2-40B4-BE49-F238E27FC236}">
                <a16:creationId xmlns:a16="http://schemas.microsoft.com/office/drawing/2014/main" id="{8336A6B4-8876-124A-A6DD-A6F1C5811DA5}"/>
              </a:ext>
            </a:extLst>
          </p:cNvPr>
          <p:cNvSpPr txBox="1"/>
          <p:nvPr/>
        </p:nvSpPr>
        <p:spPr>
          <a:xfrm>
            <a:off x="6053807" y="2484405"/>
            <a:ext cx="1533804" cy="1015663"/>
          </a:xfrm>
          <a:prstGeom prst="rect">
            <a:avLst/>
          </a:prstGeom>
          <a:noFill/>
        </p:spPr>
        <p:txBody>
          <a:bodyPr wrap="square" rtlCol="0">
            <a:spAutoFit/>
          </a:bodyPr>
          <a:lstStyle/>
          <a:p>
            <a:r>
              <a:rPr lang="en-US" sz="6000" b="1" dirty="0">
                <a:solidFill>
                  <a:srgbClr val="272973"/>
                </a:solidFill>
              </a:rPr>
              <a:t>93</a:t>
            </a:r>
            <a:r>
              <a:rPr lang="en-US" sz="6000" b="1" baseline="30000" dirty="0">
                <a:solidFill>
                  <a:srgbClr val="272973"/>
                </a:solidFill>
              </a:rPr>
              <a:t>%</a:t>
            </a:r>
          </a:p>
        </p:txBody>
      </p:sp>
      <p:sp>
        <p:nvSpPr>
          <p:cNvPr id="32" name="TextBox 31">
            <a:extLst>
              <a:ext uri="{FF2B5EF4-FFF2-40B4-BE49-F238E27FC236}">
                <a16:creationId xmlns:a16="http://schemas.microsoft.com/office/drawing/2014/main" id="{9A8936BC-3882-CD4C-A903-E9B452D7F430}"/>
              </a:ext>
            </a:extLst>
          </p:cNvPr>
          <p:cNvSpPr txBox="1"/>
          <p:nvPr/>
        </p:nvSpPr>
        <p:spPr>
          <a:xfrm>
            <a:off x="2194556" y="4378323"/>
            <a:ext cx="5323599" cy="738664"/>
          </a:xfrm>
          <a:prstGeom prst="rect">
            <a:avLst/>
          </a:prstGeom>
          <a:noFill/>
        </p:spPr>
        <p:txBody>
          <a:bodyPr wrap="square" rtlCol="0">
            <a:spAutoFit/>
          </a:bodyPr>
          <a:lstStyle/>
          <a:p>
            <a:pPr>
              <a:spcBef>
                <a:spcPts val="600"/>
              </a:spcBef>
            </a:pPr>
            <a:r>
              <a:rPr lang="en-US" sz="2100" dirty="0">
                <a:solidFill>
                  <a:srgbClr val="272973"/>
                </a:solidFill>
              </a:rPr>
              <a:t>said personal financial issues impact</a:t>
            </a:r>
            <a:br>
              <a:rPr lang="en-US" sz="2100" dirty="0">
                <a:solidFill>
                  <a:srgbClr val="272973"/>
                </a:solidFill>
              </a:rPr>
            </a:br>
            <a:r>
              <a:rPr lang="en-US" sz="2100" dirty="0">
                <a:solidFill>
                  <a:srgbClr val="272973"/>
                </a:solidFill>
              </a:rPr>
              <a:t>their work performance or productivity</a:t>
            </a:r>
          </a:p>
        </p:txBody>
      </p:sp>
      <p:sp>
        <p:nvSpPr>
          <p:cNvPr id="33" name="TextBox 32">
            <a:extLst>
              <a:ext uri="{FF2B5EF4-FFF2-40B4-BE49-F238E27FC236}">
                <a16:creationId xmlns:a16="http://schemas.microsoft.com/office/drawing/2014/main" id="{4820E00A-A346-F24D-8764-F7EE7DF1ABD3}"/>
              </a:ext>
            </a:extLst>
          </p:cNvPr>
          <p:cNvSpPr txBox="1"/>
          <p:nvPr/>
        </p:nvSpPr>
        <p:spPr>
          <a:xfrm>
            <a:off x="7462512" y="2647713"/>
            <a:ext cx="3765266" cy="738664"/>
          </a:xfrm>
          <a:prstGeom prst="rect">
            <a:avLst/>
          </a:prstGeom>
          <a:noFill/>
        </p:spPr>
        <p:txBody>
          <a:bodyPr wrap="square" rtlCol="0">
            <a:spAutoFit/>
          </a:bodyPr>
          <a:lstStyle/>
          <a:p>
            <a:pPr>
              <a:spcBef>
                <a:spcPts val="600"/>
              </a:spcBef>
            </a:pPr>
            <a:r>
              <a:rPr lang="en-US" sz="2100" dirty="0">
                <a:solidFill>
                  <a:srgbClr val="272973"/>
                </a:solidFill>
              </a:rPr>
              <a:t>said they deal with financial</a:t>
            </a:r>
            <a:br>
              <a:rPr lang="en-US" sz="2100" dirty="0">
                <a:solidFill>
                  <a:srgbClr val="272973"/>
                </a:solidFill>
              </a:rPr>
            </a:br>
            <a:r>
              <a:rPr lang="en-US" sz="2100" dirty="0">
                <a:solidFill>
                  <a:srgbClr val="272973"/>
                </a:solidFill>
              </a:rPr>
              <a:t>stressors at work</a:t>
            </a:r>
          </a:p>
        </p:txBody>
      </p:sp>
      <p:pic>
        <p:nvPicPr>
          <p:cNvPr id="13" name="Picture 12">
            <a:extLst>
              <a:ext uri="{FF2B5EF4-FFF2-40B4-BE49-F238E27FC236}">
                <a16:creationId xmlns:a16="http://schemas.microsoft.com/office/drawing/2014/main" id="{BF3D3A35-CB3B-D847-A19E-54D663BF886B}"/>
              </a:ext>
            </a:extLst>
          </p:cNvPr>
          <p:cNvPicPr>
            <a:picLocks noChangeAspect="1"/>
          </p:cNvPicPr>
          <p:nvPr/>
        </p:nvPicPr>
        <p:blipFill>
          <a:blip r:embed="rId4"/>
          <a:stretch>
            <a:fillRect/>
          </a:stretch>
        </p:blipFill>
        <p:spPr>
          <a:xfrm>
            <a:off x="8003646" y="3659939"/>
            <a:ext cx="2547124" cy="1458219"/>
          </a:xfrm>
          <a:prstGeom prst="rect">
            <a:avLst/>
          </a:prstGeom>
        </p:spPr>
      </p:pic>
    </p:spTree>
    <p:extLst>
      <p:ext uri="{BB962C8B-B14F-4D97-AF65-F5344CB8AC3E}">
        <p14:creationId xmlns:p14="http://schemas.microsoft.com/office/powerpoint/2010/main" val="216598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p:txBody>
          <a:bodyPr>
            <a:normAutofit/>
          </a:bodyPr>
          <a:lstStyle/>
          <a:p>
            <a:pPr marL="0" indent="0">
              <a:buNone/>
            </a:pPr>
            <a:r>
              <a:rPr lang="en-US" sz="2400" i="1" dirty="0"/>
              <a:t>Members of the Association recognize that one of the purposes of the Association is to provide training and informational services to its members through training conferences and periodic written material. While the Association shall utilize its best efforts to provide its members with the most current information available, there can be no assurances or warranty that its interpretation of any rule, regulation or statue will be in conformance with any present or future interpretation of such rule, regulation or statute by any appropriate governmental authority. Accordingly, each member shall hold the Association harmless from any claims, damages, or liability resulting from such member’s use of any information, data, or interpretations as provided to such members by the Association.</a:t>
            </a:r>
            <a:endParaRPr lang="en-US" sz="2400"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123372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Better Benefits Lead to Retention</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20</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8" name="TextBox 7">
            <a:extLst>
              <a:ext uri="{FF2B5EF4-FFF2-40B4-BE49-F238E27FC236}">
                <a16:creationId xmlns:a16="http://schemas.microsoft.com/office/drawing/2014/main" id="{C90EF276-F99E-DB4B-97A6-07C73FF0E79E}"/>
              </a:ext>
            </a:extLst>
          </p:cNvPr>
          <p:cNvSpPr txBox="1"/>
          <p:nvPr/>
        </p:nvSpPr>
        <p:spPr>
          <a:xfrm>
            <a:off x="3419856" y="6437376"/>
            <a:ext cx="3498810" cy="253916"/>
          </a:xfrm>
          <a:prstGeom prst="rect">
            <a:avLst/>
          </a:prstGeom>
          <a:noFill/>
        </p:spPr>
        <p:txBody>
          <a:bodyPr wrap="square" rtlCol="0">
            <a:spAutoFit/>
          </a:bodyPr>
          <a:lstStyle/>
          <a:p>
            <a:r>
              <a:rPr lang="en-US" sz="1000" dirty="0">
                <a:solidFill>
                  <a:srgbClr val="343434"/>
                </a:solidFill>
              </a:rPr>
              <a:t>Source: Ascendium SLRA Survey (2021)</a:t>
            </a:r>
          </a:p>
        </p:txBody>
      </p:sp>
      <p:pic>
        <p:nvPicPr>
          <p:cNvPr id="11" name="Picture 10" descr="A picture containing icon&#10;&#10;Description automatically generated">
            <a:extLst>
              <a:ext uri="{FF2B5EF4-FFF2-40B4-BE49-F238E27FC236}">
                <a16:creationId xmlns:a16="http://schemas.microsoft.com/office/drawing/2014/main" id="{E898D1F1-C633-434E-9331-D4CC0D645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1200" y="1778049"/>
            <a:ext cx="3984737" cy="3984737"/>
          </a:xfrm>
          <a:prstGeom prst="rect">
            <a:avLst/>
          </a:prstGeom>
        </p:spPr>
      </p:pic>
      <p:sp>
        <p:nvSpPr>
          <p:cNvPr id="12" name="TextBox 11">
            <a:extLst>
              <a:ext uri="{FF2B5EF4-FFF2-40B4-BE49-F238E27FC236}">
                <a16:creationId xmlns:a16="http://schemas.microsoft.com/office/drawing/2014/main" id="{D78BEF62-5BF1-2041-8D32-98FEC4467545}"/>
              </a:ext>
            </a:extLst>
          </p:cNvPr>
          <p:cNvSpPr txBox="1"/>
          <p:nvPr/>
        </p:nvSpPr>
        <p:spPr>
          <a:xfrm>
            <a:off x="1516403" y="1734232"/>
            <a:ext cx="2310714" cy="1477328"/>
          </a:xfrm>
          <a:prstGeom prst="rect">
            <a:avLst/>
          </a:prstGeom>
          <a:noFill/>
        </p:spPr>
        <p:txBody>
          <a:bodyPr wrap="square" rtlCol="0">
            <a:spAutoFit/>
          </a:bodyPr>
          <a:lstStyle/>
          <a:p>
            <a:r>
              <a:rPr lang="en-US" sz="9000" b="1" dirty="0">
                <a:solidFill>
                  <a:srgbClr val="272973"/>
                </a:solidFill>
              </a:rPr>
              <a:t>72</a:t>
            </a:r>
            <a:r>
              <a:rPr lang="en-US" sz="9000" b="1" baseline="30000" dirty="0">
                <a:solidFill>
                  <a:srgbClr val="272973"/>
                </a:solidFill>
              </a:rPr>
              <a:t>%</a:t>
            </a:r>
          </a:p>
        </p:txBody>
      </p:sp>
      <p:sp>
        <p:nvSpPr>
          <p:cNvPr id="13" name="TextBox 12">
            <a:extLst>
              <a:ext uri="{FF2B5EF4-FFF2-40B4-BE49-F238E27FC236}">
                <a16:creationId xmlns:a16="http://schemas.microsoft.com/office/drawing/2014/main" id="{3939F330-0A29-2F4B-9D93-AF53694CE8C2}"/>
              </a:ext>
            </a:extLst>
          </p:cNvPr>
          <p:cNvSpPr txBox="1"/>
          <p:nvPr/>
        </p:nvSpPr>
        <p:spPr>
          <a:xfrm>
            <a:off x="1516403" y="2958845"/>
            <a:ext cx="6255997" cy="1200329"/>
          </a:xfrm>
          <a:prstGeom prst="rect">
            <a:avLst/>
          </a:prstGeom>
          <a:noFill/>
        </p:spPr>
        <p:txBody>
          <a:bodyPr wrap="square" rtlCol="0">
            <a:spAutoFit/>
          </a:bodyPr>
          <a:lstStyle/>
          <a:p>
            <a:pPr>
              <a:spcBef>
                <a:spcPts val="600"/>
              </a:spcBef>
            </a:pPr>
            <a:r>
              <a:rPr lang="en-US" sz="2400" dirty="0">
                <a:solidFill>
                  <a:srgbClr val="343434"/>
                </a:solidFill>
              </a:rPr>
              <a:t>said their work performance or productivity</a:t>
            </a:r>
            <a:br>
              <a:rPr lang="en-US" sz="2400" dirty="0">
                <a:solidFill>
                  <a:srgbClr val="343434"/>
                </a:solidFill>
              </a:rPr>
            </a:br>
            <a:r>
              <a:rPr lang="en-US" sz="2400" dirty="0">
                <a:solidFill>
                  <a:srgbClr val="343434"/>
                </a:solidFill>
              </a:rPr>
              <a:t>would increase if their employer contributed</a:t>
            </a:r>
            <a:br>
              <a:rPr lang="en-US" sz="2400" dirty="0">
                <a:solidFill>
                  <a:srgbClr val="343434"/>
                </a:solidFill>
              </a:rPr>
            </a:br>
            <a:r>
              <a:rPr lang="en-US" sz="2400" dirty="0">
                <a:solidFill>
                  <a:srgbClr val="343434"/>
                </a:solidFill>
              </a:rPr>
              <a:t>to their student loan</a:t>
            </a:r>
          </a:p>
        </p:txBody>
      </p:sp>
    </p:spTree>
    <p:extLst>
      <p:ext uri="{BB962C8B-B14F-4D97-AF65-F5344CB8AC3E}">
        <p14:creationId xmlns:p14="http://schemas.microsoft.com/office/powerpoint/2010/main" val="408426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Employees Know Which Benefit They Want</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21</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8" name="Picture 7">
            <a:extLst>
              <a:ext uri="{FF2B5EF4-FFF2-40B4-BE49-F238E27FC236}">
                <a16:creationId xmlns:a16="http://schemas.microsoft.com/office/drawing/2014/main" id="{32CA2250-E563-3A40-9178-1944B1F3CB3E}"/>
              </a:ext>
            </a:extLst>
          </p:cNvPr>
          <p:cNvPicPr>
            <a:picLocks noChangeAspect="1"/>
          </p:cNvPicPr>
          <p:nvPr/>
        </p:nvPicPr>
        <p:blipFill rotWithShape="1">
          <a:blip r:embed="rId3">
            <a:clrChange>
              <a:clrFrom>
                <a:srgbClr val="EFE7DC"/>
              </a:clrFrom>
              <a:clrTo>
                <a:srgbClr val="EFE7DC">
                  <a:alpha val="0"/>
                </a:srgbClr>
              </a:clrTo>
            </a:clrChange>
          </a:blip>
          <a:srcRect l="1590" t="2354" r="2693" b="2337"/>
          <a:stretch/>
        </p:blipFill>
        <p:spPr>
          <a:xfrm>
            <a:off x="2633091" y="1690688"/>
            <a:ext cx="7099051" cy="4267578"/>
          </a:xfrm>
          <a:prstGeom prst="rect">
            <a:avLst/>
          </a:prstGeom>
        </p:spPr>
      </p:pic>
      <p:pic>
        <p:nvPicPr>
          <p:cNvPr id="9" name="Picture 8">
            <a:extLst>
              <a:ext uri="{FF2B5EF4-FFF2-40B4-BE49-F238E27FC236}">
                <a16:creationId xmlns:a16="http://schemas.microsoft.com/office/drawing/2014/main" id="{0E25F641-3041-0545-9EE5-3A15AD6EC36A}"/>
              </a:ext>
            </a:extLst>
          </p:cNvPr>
          <p:cNvPicPr>
            <a:picLocks noChangeAspect="1"/>
          </p:cNvPicPr>
          <p:nvPr/>
        </p:nvPicPr>
        <p:blipFill>
          <a:blip r:embed="rId4"/>
          <a:stretch>
            <a:fillRect/>
          </a:stretch>
        </p:blipFill>
        <p:spPr>
          <a:xfrm>
            <a:off x="3419856" y="6437376"/>
            <a:ext cx="3499407" cy="280440"/>
          </a:xfrm>
          <a:prstGeom prst="rect">
            <a:avLst/>
          </a:prstGeom>
        </p:spPr>
      </p:pic>
    </p:spTree>
    <p:extLst>
      <p:ext uri="{BB962C8B-B14F-4D97-AF65-F5344CB8AC3E}">
        <p14:creationId xmlns:p14="http://schemas.microsoft.com/office/powerpoint/2010/main" val="372220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Why Employers Are Stepping Up</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4724400" cy="3715204"/>
          </a:xfrm>
        </p:spPr>
        <p:txBody>
          <a:bodyPr>
            <a:noAutofit/>
          </a:bodyPr>
          <a:lstStyle/>
          <a:p>
            <a:pPr marL="0" indent="0">
              <a:lnSpc>
                <a:spcPct val="100000"/>
              </a:lnSpc>
              <a:buNone/>
            </a:pPr>
            <a:r>
              <a:rPr lang="en-US" b="1" dirty="0"/>
              <a:t>The Turnover Tsunami</a:t>
            </a:r>
          </a:p>
          <a:p>
            <a:pPr lvl="1">
              <a:lnSpc>
                <a:spcPct val="100000"/>
              </a:lnSpc>
              <a:spcBef>
                <a:spcPts val="1000"/>
              </a:spcBef>
            </a:pPr>
            <a:r>
              <a:rPr lang="en-US" dirty="0"/>
              <a:t>Baby boomers retiring</a:t>
            </a:r>
            <a:br>
              <a:rPr lang="en-US" dirty="0"/>
            </a:br>
            <a:r>
              <a:rPr lang="en-US" dirty="0"/>
              <a:t>in record numbers</a:t>
            </a:r>
          </a:p>
          <a:p>
            <a:pPr lvl="1">
              <a:lnSpc>
                <a:spcPct val="100000"/>
              </a:lnSpc>
              <a:spcBef>
                <a:spcPts val="1000"/>
              </a:spcBef>
            </a:pPr>
            <a:r>
              <a:rPr lang="en-US" dirty="0"/>
              <a:t>Employees put job opportunities on hold</a:t>
            </a:r>
            <a:br>
              <a:rPr lang="en-US" dirty="0"/>
            </a:br>
            <a:r>
              <a:rPr lang="en-US" dirty="0"/>
              <a:t>during the COVID-19 crisis</a:t>
            </a:r>
          </a:p>
          <a:p>
            <a:pPr lvl="1">
              <a:lnSpc>
                <a:spcPct val="100000"/>
              </a:lnSpc>
              <a:spcBef>
                <a:spcPts val="1000"/>
              </a:spcBef>
            </a:pPr>
            <a:r>
              <a:rPr lang="en-US" dirty="0"/>
              <a:t>People looking for a change, better pay and benefits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22</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a:extLst>
              <a:ext uri="{FF2B5EF4-FFF2-40B4-BE49-F238E27FC236}">
                <a16:creationId xmlns:a16="http://schemas.microsoft.com/office/drawing/2014/main" id="{F00AA5C0-7B6D-7D46-BFE4-33D1AD44A845}"/>
              </a:ext>
            </a:extLst>
          </p:cNvPr>
          <p:cNvPicPr>
            <a:picLocks noChangeAspect="1"/>
          </p:cNvPicPr>
          <p:nvPr/>
        </p:nvPicPr>
        <p:blipFill rotWithShape="1">
          <a:blip r:embed="rId4"/>
          <a:srcRect r="38022"/>
          <a:stretch/>
        </p:blipFill>
        <p:spPr>
          <a:xfrm>
            <a:off x="6127991" y="2024744"/>
            <a:ext cx="2851636" cy="3238472"/>
          </a:xfrm>
          <a:prstGeom prst="rect">
            <a:avLst/>
          </a:prstGeom>
        </p:spPr>
      </p:pic>
      <p:sp>
        <p:nvSpPr>
          <p:cNvPr id="7" name="TextBox 6">
            <a:extLst>
              <a:ext uri="{FF2B5EF4-FFF2-40B4-BE49-F238E27FC236}">
                <a16:creationId xmlns:a16="http://schemas.microsoft.com/office/drawing/2014/main" id="{01A5C4FC-5E80-5B43-AA08-45A58F256936}"/>
              </a:ext>
            </a:extLst>
          </p:cNvPr>
          <p:cNvSpPr txBox="1"/>
          <p:nvPr/>
        </p:nvSpPr>
        <p:spPr>
          <a:xfrm>
            <a:off x="8979627" y="2008107"/>
            <a:ext cx="1533804" cy="1015663"/>
          </a:xfrm>
          <a:prstGeom prst="rect">
            <a:avLst/>
          </a:prstGeom>
          <a:noFill/>
        </p:spPr>
        <p:txBody>
          <a:bodyPr wrap="square" rtlCol="0">
            <a:spAutoFit/>
          </a:bodyPr>
          <a:lstStyle/>
          <a:p>
            <a:r>
              <a:rPr lang="en-US" sz="6000" b="1" dirty="0">
                <a:solidFill>
                  <a:srgbClr val="272973"/>
                </a:solidFill>
              </a:rPr>
              <a:t>40</a:t>
            </a:r>
            <a:r>
              <a:rPr lang="en-US" sz="6000" b="1" baseline="30000" dirty="0">
                <a:solidFill>
                  <a:srgbClr val="272973"/>
                </a:solidFill>
              </a:rPr>
              <a:t>%</a:t>
            </a:r>
          </a:p>
        </p:txBody>
      </p:sp>
      <p:sp>
        <p:nvSpPr>
          <p:cNvPr id="8" name="TextBox 7">
            <a:extLst>
              <a:ext uri="{FF2B5EF4-FFF2-40B4-BE49-F238E27FC236}">
                <a16:creationId xmlns:a16="http://schemas.microsoft.com/office/drawing/2014/main" id="{EE81F181-1E78-D44B-82BD-73DFB56987DF}"/>
              </a:ext>
            </a:extLst>
          </p:cNvPr>
          <p:cNvSpPr txBox="1"/>
          <p:nvPr/>
        </p:nvSpPr>
        <p:spPr>
          <a:xfrm>
            <a:off x="8979627" y="2824103"/>
            <a:ext cx="2269914" cy="1015663"/>
          </a:xfrm>
          <a:prstGeom prst="rect">
            <a:avLst/>
          </a:prstGeom>
          <a:noFill/>
        </p:spPr>
        <p:txBody>
          <a:bodyPr wrap="square" rtlCol="0">
            <a:spAutoFit/>
          </a:bodyPr>
          <a:lstStyle/>
          <a:p>
            <a:pPr>
              <a:spcBef>
                <a:spcPts val="600"/>
              </a:spcBef>
            </a:pPr>
            <a:r>
              <a:rPr lang="en-US" sz="2000" dirty="0">
                <a:solidFill>
                  <a:srgbClr val="343434"/>
                </a:solidFill>
              </a:rPr>
              <a:t>will likely pursue</a:t>
            </a:r>
            <a:br>
              <a:rPr lang="en-US" sz="2000" dirty="0">
                <a:solidFill>
                  <a:srgbClr val="343434"/>
                </a:solidFill>
              </a:rPr>
            </a:br>
            <a:r>
              <a:rPr lang="en-US" sz="2000" dirty="0">
                <a:solidFill>
                  <a:srgbClr val="343434"/>
                </a:solidFill>
              </a:rPr>
              <a:t>a new position</a:t>
            </a:r>
            <a:br>
              <a:rPr lang="en-US" sz="2000" dirty="0">
                <a:solidFill>
                  <a:srgbClr val="343434"/>
                </a:solidFill>
              </a:rPr>
            </a:br>
            <a:r>
              <a:rPr lang="en-US" sz="2000" dirty="0">
                <a:solidFill>
                  <a:srgbClr val="343434"/>
                </a:solidFill>
              </a:rPr>
              <a:t>within the next year</a:t>
            </a:r>
          </a:p>
        </p:txBody>
      </p:sp>
      <p:sp>
        <p:nvSpPr>
          <p:cNvPr id="9" name="TextBox 8">
            <a:extLst>
              <a:ext uri="{FF2B5EF4-FFF2-40B4-BE49-F238E27FC236}">
                <a16:creationId xmlns:a16="http://schemas.microsoft.com/office/drawing/2014/main" id="{243F4BD7-EF55-B943-ACE6-40DBA25C0D2D}"/>
              </a:ext>
            </a:extLst>
          </p:cNvPr>
          <p:cNvSpPr txBox="1"/>
          <p:nvPr/>
        </p:nvSpPr>
        <p:spPr>
          <a:xfrm>
            <a:off x="3419856" y="6437376"/>
            <a:ext cx="2973978" cy="246221"/>
          </a:xfrm>
          <a:prstGeom prst="rect">
            <a:avLst/>
          </a:prstGeom>
          <a:noFill/>
        </p:spPr>
        <p:txBody>
          <a:bodyPr wrap="square" rtlCol="0">
            <a:spAutoFit/>
          </a:bodyPr>
          <a:lstStyle/>
          <a:p>
            <a:r>
              <a:rPr lang="en-US" sz="1000" dirty="0"/>
              <a:t>Source: bls.gov and Ascendium SLRA Survey  (2021)</a:t>
            </a:r>
          </a:p>
        </p:txBody>
      </p:sp>
    </p:spTree>
    <p:extLst>
      <p:ext uri="{BB962C8B-B14F-4D97-AF65-F5344CB8AC3E}">
        <p14:creationId xmlns:p14="http://schemas.microsoft.com/office/powerpoint/2010/main" val="95886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SLRA Pays For Itself</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23</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rotWithShape="1">
          <a:blip r:embed="rId3">
            <a:extLst>
              <a:ext uri="{28A0092B-C50C-407E-A947-70E740481C1C}">
                <a14:useLocalDpi xmlns:a14="http://schemas.microsoft.com/office/drawing/2010/main" val="0"/>
              </a:ext>
            </a:extLst>
          </a:blip>
          <a:srcRect t="11084" r="5495"/>
          <a:stretch/>
        </p:blipFill>
        <p:spPr>
          <a:xfrm>
            <a:off x="0" y="5845215"/>
            <a:ext cx="3229337" cy="1012785"/>
          </a:xfrm>
          <a:prstGeom prst="rect">
            <a:avLst/>
          </a:prstGeom>
        </p:spPr>
      </p:pic>
      <p:sp>
        <p:nvSpPr>
          <p:cNvPr id="6" name="TextBox 5">
            <a:extLst>
              <a:ext uri="{FF2B5EF4-FFF2-40B4-BE49-F238E27FC236}">
                <a16:creationId xmlns:a16="http://schemas.microsoft.com/office/drawing/2014/main" id="{B2CF76EE-0791-A24C-B079-9BEC47CFEB45}"/>
              </a:ext>
            </a:extLst>
          </p:cNvPr>
          <p:cNvSpPr txBox="1"/>
          <p:nvPr/>
        </p:nvSpPr>
        <p:spPr>
          <a:xfrm>
            <a:off x="3419856" y="6437376"/>
            <a:ext cx="1383475" cy="246888"/>
          </a:xfrm>
          <a:prstGeom prst="rect">
            <a:avLst/>
          </a:prstGeom>
          <a:noFill/>
        </p:spPr>
        <p:txBody>
          <a:bodyPr wrap="square" rtlCol="0">
            <a:spAutoFit/>
          </a:bodyPr>
          <a:lstStyle/>
          <a:p>
            <a:r>
              <a:rPr lang="en-US" sz="1000" dirty="0"/>
              <a:t>Source: LinkedIn</a:t>
            </a:r>
          </a:p>
        </p:txBody>
      </p:sp>
      <p:pic>
        <p:nvPicPr>
          <p:cNvPr id="7" name="Picture 6" descr="Icon&#10;&#10;Description automatically generated">
            <a:extLst>
              <a:ext uri="{FF2B5EF4-FFF2-40B4-BE49-F238E27FC236}">
                <a16:creationId xmlns:a16="http://schemas.microsoft.com/office/drawing/2014/main" id="{DE8B9694-6109-FA4A-A85A-6168CB287A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392" y="2645228"/>
            <a:ext cx="2750190" cy="2760402"/>
          </a:xfrm>
          <a:prstGeom prst="rect">
            <a:avLst/>
          </a:prstGeom>
        </p:spPr>
      </p:pic>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10515600" cy="4356989"/>
          </a:xfrm>
        </p:spPr>
        <p:txBody>
          <a:bodyPr>
            <a:noAutofit/>
          </a:bodyPr>
          <a:lstStyle/>
          <a:p>
            <a:pPr marL="0" indent="0">
              <a:lnSpc>
                <a:spcPct val="100000"/>
              </a:lnSpc>
              <a:buNone/>
            </a:pPr>
            <a:r>
              <a:rPr lang="en-US" b="1" dirty="0"/>
              <a:t>Cost of Turnover</a:t>
            </a:r>
          </a:p>
          <a:p>
            <a:pPr lvl="1">
              <a:lnSpc>
                <a:spcPct val="100000"/>
              </a:lnSpc>
            </a:pPr>
            <a:r>
              <a:rPr lang="en-US" dirty="0"/>
              <a:t>Estimated cost of losing an employee</a:t>
            </a:r>
            <a:br>
              <a:rPr lang="en-US" dirty="0"/>
            </a:br>
            <a:r>
              <a:rPr lang="en-US" dirty="0"/>
              <a:t>is 1.5 – 2 times their salary</a:t>
            </a:r>
          </a:p>
          <a:p>
            <a:pPr lvl="1">
              <a:lnSpc>
                <a:spcPct val="100000"/>
              </a:lnSpc>
            </a:pPr>
            <a:r>
              <a:rPr lang="en-US" dirty="0"/>
              <a:t>Tangible Costs</a:t>
            </a:r>
          </a:p>
          <a:p>
            <a:pPr lvl="2">
              <a:lnSpc>
                <a:spcPct val="100000"/>
              </a:lnSpc>
            </a:pPr>
            <a:r>
              <a:rPr lang="en-US" dirty="0"/>
              <a:t>Recruitment</a:t>
            </a:r>
          </a:p>
          <a:p>
            <a:pPr lvl="2">
              <a:lnSpc>
                <a:spcPct val="100000"/>
              </a:lnSpc>
            </a:pPr>
            <a:r>
              <a:rPr lang="en-US" dirty="0"/>
              <a:t>Onboarding and Training</a:t>
            </a:r>
          </a:p>
          <a:p>
            <a:pPr lvl="1">
              <a:lnSpc>
                <a:spcPct val="100000"/>
              </a:lnSpc>
            </a:pPr>
            <a:r>
              <a:rPr lang="en-US" dirty="0"/>
              <a:t>Intangible Costs</a:t>
            </a:r>
          </a:p>
          <a:p>
            <a:pPr lvl="2">
              <a:lnSpc>
                <a:spcPct val="100000"/>
              </a:lnSpc>
            </a:pPr>
            <a:r>
              <a:rPr lang="en-US" dirty="0"/>
              <a:t>Poor Morale</a:t>
            </a:r>
          </a:p>
          <a:p>
            <a:pPr lvl="2">
              <a:lnSpc>
                <a:spcPct val="100000"/>
              </a:lnSpc>
            </a:pPr>
            <a:r>
              <a:rPr lang="en-US" dirty="0"/>
              <a:t>Lost Productivity</a:t>
            </a:r>
          </a:p>
          <a:p>
            <a:pPr lvl="2">
              <a:lnSpc>
                <a:spcPct val="100000"/>
              </a:lnSpc>
            </a:pPr>
            <a:r>
              <a:rPr lang="en-US" dirty="0"/>
              <a:t>Diminished Brand</a:t>
            </a:r>
          </a:p>
        </p:txBody>
      </p:sp>
    </p:spTree>
    <p:extLst>
      <p:ext uri="{BB962C8B-B14F-4D97-AF65-F5344CB8AC3E}">
        <p14:creationId xmlns:p14="http://schemas.microsoft.com/office/powerpoint/2010/main" val="3042040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A Powerful Reason to Stay </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24</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8" name="TextBox 7">
            <a:extLst>
              <a:ext uri="{FF2B5EF4-FFF2-40B4-BE49-F238E27FC236}">
                <a16:creationId xmlns:a16="http://schemas.microsoft.com/office/drawing/2014/main" id="{EC1E422E-9E75-6344-B826-DBF27449A92D}"/>
              </a:ext>
            </a:extLst>
          </p:cNvPr>
          <p:cNvSpPr txBox="1"/>
          <p:nvPr/>
        </p:nvSpPr>
        <p:spPr>
          <a:xfrm>
            <a:off x="3419856" y="6437376"/>
            <a:ext cx="3498810" cy="253916"/>
          </a:xfrm>
          <a:prstGeom prst="rect">
            <a:avLst/>
          </a:prstGeom>
          <a:noFill/>
        </p:spPr>
        <p:txBody>
          <a:bodyPr wrap="square" rtlCol="0">
            <a:spAutoFit/>
          </a:bodyPr>
          <a:lstStyle/>
          <a:p>
            <a:r>
              <a:rPr lang="en-US" sz="1000" dirty="0">
                <a:solidFill>
                  <a:srgbClr val="343434"/>
                </a:solidFill>
              </a:rPr>
              <a:t>Source: Ascendium SLRA Survey (2021)</a:t>
            </a:r>
          </a:p>
        </p:txBody>
      </p:sp>
      <p:pic>
        <p:nvPicPr>
          <p:cNvPr id="9" name="Picture 8" descr="Graphical user interface, text&#10;&#10;Description automatically generated">
            <a:extLst>
              <a:ext uri="{FF2B5EF4-FFF2-40B4-BE49-F238E27FC236}">
                <a16:creationId xmlns:a16="http://schemas.microsoft.com/office/drawing/2014/main" id="{091E7CCC-B4D3-F043-9167-F1FC04B335BB}"/>
              </a:ext>
            </a:extLst>
          </p:cNvPr>
          <p:cNvPicPr>
            <a:picLocks noChangeAspect="1"/>
          </p:cNvPicPr>
          <p:nvPr/>
        </p:nvPicPr>
        <p:blipFill rotWithShape="1">
          <a:blip r:embed="rId4">
            <a:extLst>
              <a:ext uri="{28A0092B-C50C-407E-A947-70E740481C1C}">
                <a14:useLocalDpi xmlns:a14="http://schemas.microsoft.com/office/drawing/2010/main" val="0"/>
              </a:ext>
            </a:extLst>
          </a:blip>
          <a:srcRect l="2595" t="22062" r="3869" b="27335"/>
          <a:stretch/>
        </p:blipFill>
        <p:spPr>
          <a:xfrm>
            <a:off x="2795072" y="1933028"/>
            <a:ext cx="6445657" cy="2134057"/>
          </a:xfrm>
          <a:prstGeom prst="rect">
            <a:avLst/>
          </a:prstGeom>
        </p:spPr>
      </p:pic>
      <p:pic>
        <p:nvPicPr>
          <p:cNvPr id="10" name="Picture 9" descr="Shape&#10;&#10;Description automatically generated">
            <a:extLst>
              <a:ext uri="{FF2B5EF4-FFF2-40B4-BE49-F238E27FC236}">
                <a16:creationId xmlns:a16="http://schemas.microsoft.com/office/drawing/2014/main" id="{D29F9E55-8EB8-484E-91B5-E323264F7E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6974" r="47873" b="45818"/>
          <a:stretch/>
        </p:blipFill>
        <p:spPr>
          <a:xfrm>
            <a:off x="2667758" y="4089176"/>
            <a:ext cx="6700284" cy="1010059"/>
          </a:xfrm>
          <a:prstGeom prst="rect">
            <a:avLst/>
          </a:prstGeom>
        </p:spPr>
      </p:pic>
      <p:sp>
        <p:nvSpPr>
          <p:cNvPr id="11" name="TextBox 10">
            <a:extLst>
              <a:ext uri="{FF2B5EF4-FFF2-40B4-BE49-F238E27FC236}">
                <a16:creationId xmlns:a16="http://schemas.microsoft.com/office/drawing/2014/main" id="{61AA6875-37FB-1046-94CA-62C80B87C1DF}"/>
              </a:ext>
            </a:extLst>
          </p:cNvPr>
          <p:cNvSpPr txBox="1"/>
          <p:nvPr/>
        </p:nvSpPr>
        <p:spPr>
          <a:xfrm>
            <a:off x="2817726" y="4220633"/>
            <a:ext cx="1478218" cy="812530"/>
          </a:xfrm>
          <a:prstGeom prst="rect">
            <a:avLst/>
          </a:prstGeom>
          <a:noFill/>
        </p:spPr>
        <p:txBody>
          <a:bodyPr wrap="square" rtlCol="0">
            <a:spAutoFit/>
          </a:bodyPr>
          <a:lstStyle/>
          <a:p>
            <a:pPr>
              <a:lnSpc>
                <a:spcPct val="90000"/>
              </a:lnSpc>
            </a:pPr>
            <a:r>
              <a:rPr lang="en-US" sz="5200" b="1" dirty="0">
                <a:solidFill>
                  <a:srgbClr val="FBD24C"/>
                </a:solidFill>
              </a:rPr>
              <a:t>88%</a:t>
            </a:r>
            <a:endParaRPr lang="en-US" sz="5200" dirty="0">
              <a:solidFill>
                <a:srgbClr val="FBD24C"/>
              </a:solidFill>
            </a:endParaRPr>
          </a:p>
        </p:txBody>
      </p:sp>
      <p:sp>
        <p:nvSpPr>
          <p:cNvPr id="12" name="TextBox 11">
            <a:extLst>
              <a:ext uri="{FF2B5EF4-FFF2-40B4-BE49-F238E27FC236}">
                <a16:creationId xmlns:a16="http://schemas.microsoft.com/office/drawing/2014/main" id="{08766C56-18D7-6243-9874-7BCF95E06C65}"/>
              </a:ext>
            </a:extLst>
          </p:cNvPr>
          <p:cNvSpPr txBox="1"/>
          <p:nvPr/>
        </p:nvSpPr>
        <p:spPr>
          <a:xfrm>
            <a:off x="4269697" y="4203381"/>
            <a:ext cx="4970815" cy="784830"/>
          </a:xfrm>
          <a:prstGeom prst="rect">
            <a:avLst/>
          </a:prstGeom>
          <a:noFill/>
        </p:spPr>
        <p:txBody>
          <a:bodyPr wrap="square" rtlCol="0">
            <a:spAutoFit/>
          </a:bodyPr>
          <a:lstStyle/>
          <a:p>
            <a:pPr>
              <a:lnSpc>
                <a:spcPct val="90000"/>
              </a:lnSpc>
            </a:pPr>
            <a:r>
              <a:rPr lang="en-US" sz="2500" dirty="0">
                <a:solidFill>
                  <a:schemeClr val="bg1"/>
                </a:solidFill>
              </a:rPr>
              <a:t>Would increase their commitment</a:t>
            </a:r>
            <a:br>
              <a:rPr lang="en-US" sz="2500" dirty="0">
                <a:solidFill>
                  <a:schemeClr val="bg1"/>
                </a:solidFill>
              </a:rPr>
            </a:br>
            <a:r>
              <a:rPr lang="en-US" sz="2500" dirty="0">
                <a:solidFill>
                  <a:schemeClr val="bg1"/>
                </a:solidFill>
              </a:rPr>
              <a:t>to their employer if offered SLRA.</a:t>
            </a:r>
          </a:p>
        </p:txBody>
      </p:sp>
    </p:spTree>
    <p:extLst>
      <p:ext uri="{BB962C8B-B14F-4D97-AF65-F5344CB8AC3E}">
        <p14:creationId xmlns:p14="http://schemas.microsoft.com/office/powerpoint/2010/main" val="599129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What Employers Need to Know</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25</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8" name="Picture 7" descr="Timeline&#10;&#10;Description automatically generated">
            <a:extLst>
              <a:ext uri="{FF2B5EF4-FFF2-40B4-BE49-F238E27FC236}">
                <a16:creationId xmlns:a16="http://schemas.microsoft.com/office/drawing/2014/main" id="{0EF7F088-481C-0A49-B3CC-2A428CE4EBBC}"/>
              </a:ext>
            </a:extLst>
          </p:cNvPr>
          <p:cNvPicPr>
            <a:picLocks noChangeAspect="1"/>
          </p:cNvPicPr>
          <p:nvPr/>
        </p:nvPicPr>
        <p:blipFill rotWithShape="1">
          <a:blip r:embed="rId4">
            <a:extLst>
              <a:ext uri="{28A0092B-C50C-407E-A947-70E740481C1C}">
                <a14:useLocalDpi xmlns:a14="http://schemas.microsoft.com/office/drawing/2010/main" val="0"/>
              </a:ext>
            </a:extLst>
          </a:blip>
          <a:srcRect l="24113" t="43598"/>
          <a:stretch/>
        </p:blipFill>
        <p:spPr>
          <a:xfrm>
            <a:off x="3645699" y="3920341"/>
            <a:ext cx="7020502" cy="1759102"/>
          </a:xfrm>
          <a:prstGeom prst="rect">
            <a:avLst/>
          </a:prstGeom>
        </p:spPr>
      </p:pic>
      <p:sp>
        <p:nvSpPr>
          <p:cNvPr id="9" name="TextBox 8">
            <a:extLst>
              <a:ext uri="{FF2B5EF4-FFF2-40B4-BE49-F238E27FC236}">
                <a16:creationId xmlns:a16="http://schemas.microsoft.com/office/drawing/2014/main" id="{5155914C-A559-9D48-8C5E-ED61A5468B4F}"/>
              </a:ext>
            </a:extLst>
          </p:cNvPr>
          <p:cNvSpPr txBox="1"/>
          <p:nvPr/>
        </p:nvSpPr>
        <p:spPr>
          <a:xfrm>
            <a:off x="1580015" y="2556965"/>
            <a:ext cx="1532727" cy="1169551"/>
          </a:xfrm>
          <a:prstGeom prst="rect">
            <a:avLst/>
          </a:prstGeom>
          <a:solidFill>
            <a:schemeClr val="bg1"/>
          </a:solidFill>
        </p:spPr>
        <p:txBody>
          <a:bodyPr wrap="square" rtlCol="0">
            <a:spAutoFit/>
          </a:bodyPr>
          <a:lstStyle/>
          <a:p>
            <a:r>
              <a:rPr lang="en-US" sz="7000" b="1" dirty="0">
                <a:solidFill>
                  <a:srgbClr val="272973"/>
                </a:solidFill>
              </a:rPr>
              <a:t>83</a:t>
            </a:r>
            <a:r>
              <a:rPr lang="en-US" sz="7000" b="1" baseline="30000" dirty="0">
                <a:solidFill>
                  <a:srgbClr val="272973"/>
                </a:solidFill>
              </a:rPr>
              <a:t>%</a:t>
            </a:r>
          </a:p>
        </p:txBody>
      </p:sp>
      <p:sp>
        <p:nvSpPr>
          <p:cNvPr id="10" name="TextBox 9">
            <a:extLst>
              <a:ext uri="{FF2B5EF4-FFF2-40B4-BE49-F238E27FC236}">
                <a16:creationId xmlns:a16="http://schemas.microsoft.com/office/drawing/2014/main" id="{5A047932-ED7A-6440-9D71-3B5E5C280637}"/>
              </a:ext>
            </a:extLst>
          </p:cNvPr>
          <p:cNvSpPr txBox="1"/>
          <p:nvPr/>
        </p:nvSpPr>
        <p:spPr>
          <a:xfrm>
            <a:off x="6167159" y="2556965"/>
            <a:ext cx="1532727" cy="1169551"/>
          </a:xfrm>
          <a:prstGeom prst="rect">
            <a:avLst/>
          </a:prstGeom>
          <a:solidFill>
            <a:schemeClr val="bg1"/>
          </a:solidFill>
        </p:spPr>
        <p:txBody>
          <a:bodyPr wrap="square" rtlCol="0">
            <a:spAutoFit/>
          </a:bodyPr>
          <a:lstStyle/>
          <a:p>
            <a:r>
              <a:rPr lang="en-US" sz="7000" b="1" dirty="0">
                <a:solidFill>
                  <a:srgbClr val="272973"/>
                </a:solidFill>
              </a:rPr>
              <a:t>95</a:t>
            </a:r>
            <a:r>
              <a:rPr lang="en-US" sz="7000" b="1" baseline="30000" dirty="0">
                <a:solidFill>
                  <a:srgbClr val="272973"/>
                </a:solidFill>
              </a:rPr>
              <a:t>%</a:t>
            </a:r>
          </a:p>
        </p:txBody>
      </p:sp>
      <p:sp>
        <p:nvSpPr>
          <p:cNvPr id="11" name="TextBox 10">
            <a:extLst>
              <a:ext uri="{FF2B5EF4-FFF2-40B4-BE49-F238E27FC236}">
                <a16:creationId xmlns:a16="http://schemas.microsoft.com/office/drawing/2014/main" id="{846B8760-72FC-174D-9F05-2B5B81289C6F}"/>
              </a:ext>
            </a:extLst>
          </p:cNvPr>
          <p:cNvSpPr txBox="1"/>
          <p:nvPr/>
        </p:nvSpPr>
        <p:spPr>
          <a:xfrm>
            <a:off x="7747956" y="2690726"/>
            <a:ext cx="2896687" cy="923330"/>
          </a:xfrm>
          <a:prstGeom prst="rect">
            <a:avLst/>
          </a:prstGeom>
          <a:noFill/>
        </p:spPr>
        <p:txBody>
          <a:bodyPr wrap="square" rtlCol="0">
            <a:spAutoFit/>
          </a:bodyPr>
          <a:lstStyle/>
          <a:p>
            <a:pPr>
              <a:spcBef>
                <a:spcPts val="600"/>
              </a:spcBef>
            </a:pPr>
            <a:r>
              <a:rPr lang="en-US" dirty="0">
                <a:solidFill>
                  <a:srgbClr val="272973"/>
                </a:solidFill>
              </a:rPr>
              <a:t>would increase commitment if received a </a:t>
            </a:r>
            <a:r>
              <a:rPr lang="en-US" b="1" dirty="0">
                <a:solidFill>
                  <a:srgbClr val="272973"/>
                </a:solidFill>
              </a:rPr>
              <a:t>$437.50 </a:t>
            </a:r>
            <a:r>
              <a:rPr lang="en-US" dirty="0">
                <a:solidFill>
                  <a:srgbClr val="272973"/>
                </a:solidFill>
              </a:rPr>
              <a:t>monthly contribution</a:t>
            </a:r>
          </a:p>
        </p:txBody>
      </p:sp>
      <p:sp>
        <p:nvSpPr>
          <p:cNvPr id="12" name="TextBox 11">
            <a:extLst>
              <a:ext uri="{FF2B5EF4-FFF2-40B4-BE49-F238E27FC236}">
                <a16:creationId xmlns:a16="http://schemas.microsoft.com/office/drawing/2014/main" id="{37D723B4-02B2-A744-BD82-E2548AC55787}"/>
              </a:ext>
            </a:extLst>
          </p:cNvPr>
          <p:cNvSpPr txBox="1"/>
          <p:nvPr/>
        </p:nvSpPr>
        <p:spPr>
          <a:xfrm>
            <a:off x="3156314" y="2690726"/>
            <a:ext cx="2896687" cy="923330"/>
          </a:xfrm>
          <a:prstGeom prst="rect">
            <a:avLst/>
          </a:prstGeom>
          <a:noFill/>
        </p:spPr>
        <p:txBody>
          <a:bodyPr wrap="square" rtlCol="0">
            <a:spAutoFit/>
          </a:bodyPr>
          <a:lstStyle/>
          <a:p>
            <a:pPr>
              <a:spcBef>
                <a:spcPts val="600"/>
              </a:spcBef>
            </a:pPr>
            <a:r>
              <a:rPr lang="en-US" dirty="0">
                <a:solidFill>
                  <a:srgbClr val="272973"/>
                </a:solidFill>
              </a:rPr>
              <a:t>would increase commitment if received a </a:t>
            </a:r>
            <a:r>
              <a:rPr lang="en-US" b="1" dirty="0">
                <a:solidFill>
                  <a:srgbClr val="272973"/>
                </a:solidFill>
              </a:rPr>
              <a:t>$100</a:t>
            </a:r>
            <a:br>
              <a:rPr lang="en-US" b="1" dirty="0">
                <a:solidFill>
                  <a:srgbClr val="272973"/>
                </a:solidFill>
              </a:rPr>
            </a:br>
            <a:r>
              <a:rPr lang="en-US" dirty="0">
                <a:solidFill>
                  <a:srgbClr val="272973"/>
                </a:solidFill>
              </a:rPr>
              <a:t>monthly contribution</a:t>
            </a:r>
          </a:p>
        </p:txBody>
      </p:sp>
      <p:sp>
        <p:nvSpPr>
          <p:cNvPr id="13" name="TextBox 12">
            <a:extLst>
              <a:ext uri="{FF2B5EF4-FFF2-40B4-BE49-F238E27FC236}">
                <a16:creationId xmlns:a16="http://schemas.microsoft.com/office/drawing/2014/main" id="{80A66B41-6C84-4C47-971E-DFCAAF9CF5D1}"/>
              </a:ext>
            </a:extLst>
          </p:cNvPr>
          <p:cNvSpPr txBox="1"/>
          <p:nvPr/>
        </p:nvSpPr>
        <p:spPr>
          <a:xfrm>
            <a:off x="1718863" y="3969270"/>
            <a:ext cx="1906088" cy="646331"/>
          </a:xfrm>
          <a:prstGeom prst="rect">
            <a:avLst/>
          </a:prstGeom>
          <a:noFill/>
        </p:spPr>
        <p:txBody>
          <a:bodyPr wrap="square" rtlCol="0">
            <a:spAutoFit/>
          </a:bodyPr>
          <a:lstStyle/>
          <a:p>
            <a:pPr algn="r">
              <a:spcBef>
                <a:spcPts val="600"/>
              </a:spcBef>
            </a:pPr>
            <a:r>
              <a:rPr lang="en-US" b="1" dirty="0">
                <a:solidFill>
                  <a:srgbClr val="272973"/>
                </a:solidFill>
              </a:rPr>
              <a:t>$100 </a:t>
            </a:r>
            <a:r>
              <a:rPr lang="en-US" dirty="0">
                <a:solidFill>
                  <a:srgbClr val="272973"/>
                </a:solidFill>
              </a:rPr>
              <a:t>monthly</a:t>
            </a:r>
            <a:br>
              <a:rPr lang="en-US" dirty="0">
                <a:solidFill>
                  <a:srgbClr val="272973"/>
                </a:solidFill>
              </a:rPr>
            </a:br>
            <a:r>
              <a:rPr lang="en-US" dirty="0">
                <a:solidFill>
                  <a:srgbClr val="272973"/>
                </a:solidFill>
              </a:rPr>
              <a:t>contribution</a:t>
            </a:r>
          </a:p>
        </p:txBody>
      </p:sp>
      <p:sp>
        <p:nvSpPr>
          <p:cNvPr id="14" name="TextBox 13">
            <a:extLst>
              <a:ext uri="{FF2B5EF4-FFF2-40B4-BE49-F238E27FC236}">
                <a16:creationId xmlns:a16="http://schemas.microsoft.com/office/drawing/2014/main" id="{CDFC0D75-6F0C-6748-BF5B-EF2D87523D18}"/>
              </a:ext>
            </a:extLst>
          </p:cNvPr>
          <p:cNvSpPr txBox="1"/>
          <p:nvPr/>
        </p:nvSpPr>
        <p:spPr>
          <a:xfrm>
            <a:off x="1718863" y="4856505"/>
            <a:ext cx="1906088" cy="646331"/>
          </a:xfrm>
          <a:prstGeom prst="rect">
            <a:avLst/>
          </a:prstGeom>
          <a:noFill/>
        </p:spPr>
        <p:txBody>
          <a:bodyPr wrap="square" rtlCol="0">
            <a:spAutoFit/>
          </a:bodyPr>
          <a:lstStyle/>
          <a:p>
            <a:pPr algn="r">
              <a:spcBef>
                <a:spcPts val="600"/>
              </a:spcBef>
            </a:pPr>
            <a:r>
              <a:rPr lang="en-US" b="1" dirty="0">
                <a:solidFill>
                  <a:srgbClr val="272973"/>
                </a:solidFill>
              </a:rPr>
              <a:t>$437.50 </a:t>
            </a:r>
            <a:r>
              <a:rPr lang="en-US" dirty="0">
                <a:solidFill>
                  <a:srgbClr val="272973"/>
                </a:solidFill>
              </a:rPr>
              <a:t>monthly</a:t>
            </a:r>
            <a:br>
              <a:rPr lang="en-US" dirty="0">
                <a:solidFill>
                  <a:srgbClr val="272973"/>
                </a:solidFill>
              </a:rPr>
            </a:br>
            <a:r>
              <a:rPr lang="en-US" dirty="0">
                <a:solidFill>
                  <a:srgbClr val="272973"/>
                </a:solidFill>
              </a:rPr>
              <a:t>contribution</a:t>
            </a:r>
          </a:p>
        </p:txBody>
      </p:sp>
      <p:sp>
        <p:nvSpPr>
          <p:cNvPr id="15" name="Content Placeholder 2">
            <a:extLst>
              <a:ext uri="{FF2B5EF4-FFF2-40B4-BE49-F238E27FC236}">
                <a16:creationId xmlns:a16="http://schemas.microsoft.com/office/drawing/2014/main" id="{CE822321-18C0-B544-A4C8-5437A150DADC}"/>
              </a:ext>
            </a:extLst>
          </p:cNvPr>
          <p:cNvSpPr>
            <a:spLocks noGrp="1"/>
          </p:cNvSpPr>
          <p:nvPr>
            <p:ph idx="1"/>
          </p:nvPr>
        </p:nvSpPr>
        <p:spPr>
          <a:xfrm>
            <a:off x="838200" y="1825625"/>
            <a:ext cx="10515600" cy="416321"/>
          </a:xfrm>
        </p:spPr>
        <p:txBody>
          <a:bodyPr>
            <a:noAutofit/>
          </a:bodyPr>
          <a:lstStyle/>
          <a:p>
            <a:pPr marL="0" indent="0">
              <a:lnSpc>
                <a:spcPct val="100000"/>
              </a:lnSpc>
              <a:buNone/>
            </a:pPr>
            <a:r>
              <a:rPr lang="en-US" b="1" dirty="0">
                <a:solidFill>
                  <a:srgbClr val="343434"/>
                </a:solidFill>
              </a:rPr>
              <a:t>How SLRA contribution impacts commitment</a:t>
            </a:r>
          </a:p>
        </p:txBody>
      </p:sp>
      <p:sp>
        <p:nvSpPr>
          <p:cNvPr id="17" name="TextBox 16">
            <a:extLst>
              <a:ext uri="{FF2B5EF4-FFF2-40B4-BE49-F238E27FC236}">
                <a16:creationId xmlns:a16="http://schemas.microsoft.com/office/drawing/2014/main" id="{566D4651-DD01-314F-9C8D-6EDED887034A}"/>
              </a:ext>
            </a:extLst>
          </p:cNvPr>
          <p:cNvSpPr txBox="1"/>
          <p:nvPr/>
        </p:nvSpPr>
        <p:spPr>
          <a:xfrm>
            <a:off x="3419856" y="6437376"/>
            <a:ext cx="3498810" cy="253916"/>
          </a:xfrm>
          <a:prstGeom prst="rect">
            <a:avLst/>
          </a:prstGeom>
          <a:noFill/>
        </p:spPr>
        <p:txBody>
          <a:bodyPr wrap="square" rtlCol="0">
            <a:spAutoFit/>
          </a:bodyPr>
          <a:lstStyle/>
          <a:p>
            <a:r>
              <a:rPr lang="en-US" sz="1000" dirty="0">
                <a:solidFill>
                  <a:srgbClr val="343434"/>
                </a:solidFill>
              </a:rPr>
              <a:t>Source: Ascendium SLRA Survey (2021)</a:t>
            </a:r>
          </a:p>
        </p:txBody>
      </p:sp>
    </p:spTree>
    <p:extLst>
      <p:ext uri="{BB962C8B-B14F-4D97-AF65-F5344CB8AC3E}">
        <p14:creationId xmlns:p14="http://schemas.microsoft.com/office/powerpoint/2010/main" val="4179482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$100/Month Over 7 Years of Employment</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10515600" cy="623661"/>
          </a:xfrm>
        </p:spPr>
        <p:txBody>
          <a:bodyPr/>
          <a:lstStyle/>
          <a:p>
            <a:pPr marL="0" indent="0">
              <a:buNone/>
            </a:pPr>
            <a:r>
              <a:rPr lang="en-US" dirty="0"/>
              <a:t>SLRA brings benefit to employees and employers: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26</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descr="A picture containing timeline&#10;&#10;Description automatically generated">
            <a:extLst>
              <a:ext uri="{FF2B5EF4-FFF2-40B4-BE49-F238E27FC236}">
                <a16:creationId xmlns:a16="http://schemas.microsoft.com/office/drawing/2014/main" id="{4ADDAAB8-2B67-CB42-8E5A-319D5FED68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777" b="4080"/>
          <a:stretch/>
        </p:blipFill>
        <p:spPr>
          <a:xfrm>
            <a:off x="3108337" y="2584223"/>
            <a:ext cx="5975326" cy="3422723"/>
          </a:xfrm>
          <a:prstGeom prst="rect">
            <a:avLst/>
          </a:prstGeom>
        </p:spPr>
      </p:pic>
    </p:spTree>
    <p:extLst>
      <p:ext uri="{BB962C8B-B14F-4D97-AF65-F5344CB8AC3E}">
        <p14:creationId xmlns:p14="http://schemas.microsoft.com/office/powerpoint/2010/main" val="4065818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a:xfrm>
            <a:off x="831850" y="1815242"/>
            <a:ext cx="10515600" cy="2852737"/>
          </a:xfrm>
        </p:spPr>
        <p:txBody>
          <a:bodyPr anchor="ctr" anchorCtr="0"/>
          <a:lstStyle/>
          <a:p>
            <a:pPr>
              <a:lnSpc>
                <a:spcPct val="100000"/>
              </a:lnSpc>
            </a:pPr>
            <a:r>
              <a:rPr lang="en-US" dirty="0"/>
              <a:t>Help Your Alumni Take Action</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27</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3029070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Where to Begin</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8262257" cy="3160032"/>
          </a:xfrm>
        </p:spPr>
        <p:txBody>
          <a:bodyPr>
            <a:noAutofit/>
          </a:bodyPr>
          <a:lstStyle/>
          <a:p>
            <a:pPr marL="350838" indent="-350838"/>
            <a:r>
              <a:rPr lang="en-US" dirty="0"/>
              <a:t>Provide students and alumni with resources</a:t>
            </a:r>
            <a:br>
              <a:rPr lang="en-US" dirty="0"/>
            </a:br>
            <a:r>
              <a:rPr lang="en-US" dirty="0"/>
              <a:t>to learn about SLRA </a:t>
            </a:r>
          </a:p>
          <a:p>
            <a:pPr lvl="1">
              <a:lnSpc>
                <a:spcPct val="100000"/>
              </a:lnSpc>
              <a:spcBef>
                <a:spcPts val="1000"/>
              </a:spcBef>
            </a:pPr>
            <a:r>
              <a:rPr lang="en-US" dirty="0"/>
              <a:t>Exit Counseling </a:t>
            </a:r>
          </a:p>
          <a:p>
            <a:pPr lvl="1">
              <a:lnSpc>
                <a:spcPct val="100000"/>
              </a:lnSpc>
              <a:spcBef>
                <a:spcPts val="1000"/>
              </a:spcBef>
            </a:pPr>
            <a:r>
              <a:rPr lang="en-US" dirty="0"/>
              <a:t>Financial Wellness Program</a:t>
            </a:r>
          </a:p>
          <a:p>
            <a:pPr lvl="1">
              <a:lnSpc>
                <a:spcPct val="100000"/>
              </a:lnSpc>
              <a:spcBef>
                <a:spcPts val="1000"/>
              </a:spcBef>
            </a:pPr>
            <a:r>
              <a:rPr lang="en-US" dirty="0"/>
              <a:t>Alumni Campaign</a:t>
            </a:r>
          </a:p>
          <a:p>
            <a:pPr marL="350838" indent="-350838"/>
            <a:r>
              <a:rPr lang="en-US" dirty="0"/>
              <a:t>Encourage them to ask employers about SLRA</a:t>
            </a:r>
          </a:p>
          <a:p>
            <a:pPr marL="350838" indent="-350838"/>
            <a:r>
              <a:rPr lang="en-US" dirty="0"/>
              <a:t>Introduce SLRA to employers who visit campus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28</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a:extLst>
              <a:ext uri="{FF2B5EF4-FFF2-40B4-BE49-F238E27FC236}">
                <a16:creationId xmlns:a16="http://schemas.microsoft.com/office/drawing/2014/main" id="{E1E9A4A1-C641-FC47-B68E-41A41CD86CF1}"/>
              </a:ext>
            </a:extLst>
          </p:cNvPr>
          <p:cNvPicPr>
            <a:picLocks noChangeAspect="1"/>
          </p:cNvPicPr>
          <p:nvPr/>
        </p:nvPicPr>
        <p:blipFill>
          <a:blip r:embed="rId3"/>
          <a:stretch>
            <a:fillRect/>
          </a:stretch>
        </p:blipFill>
        <p:spPr>
          <a:xfrm>
            <a:off x="8610600" y="2504894"/>
            <a:ext cx="2311332" cy="3341213"/>
          </a:xfrm>
          <a:prstGeom prst="rect">
            <a:avLst/>
          </a:prstGeom>
        </p:spPr>
      </p:pic>
    </p:spTree>
    <p:extLst>
      <p:ext uri="{BB962C8B-B14F-4D97-AF65-F5344CB8AC3E}">
        <p14:creationId xmlns:p14="http://schemas.microsoft.com/office/powerpoint/2010/main" val="2720695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7936709" cy="4351338"/>
          </a:xfrm>
        </p:spPr>
        <p:txBody>
          <a:bodyPr/>
          <a:lstStyle/>
          <a:p>
            <a:pPr marL="350838" indent="-350838"/>
            <a:r>
              <a:rPr lang="en-US" dirty="0"/>
              <a:t>Advocate for SLRA</a:t>
            </a:r>
          </a:p>
          <a:p>
            <a:pPr lvl="1">
              <a:lnSpc>
                <a:spcPct val="100000"/>
              </a:lnSpc>
            </a:pPr>
            <a:r>
              <a:rPr lang="en-US" dirty="0"/>
              <a:t>Extend beyond 2025</a:t>
            </a:r>
          </a:p>
          <a:p>
            <a:pPr lvl="1">
              <a:lnSpc>
                <a:spcPct val="100000"/>
              </a:lnSpc>
            </a:pPr>
            <a:r>
              <a:rPr lang="en-US" dirty="0"/>
              <a:t>Lift the annual maximum</a:t>
            </a:r>
          </a:p>
          <a:p>
            <a:pPr lvl="1">
              <a:lnSpc>
                <a:spcPct val="100000"/>
              </a:lnSpc>
            </a:pPr>
            <a:r>
              <a:rPr lang="en-US" dirty="0"/>
              <a:t>Include Parent PLUS</a:t>
            </a:r>
          </a:p>
          <a:p>
            <a:pPr marL="457200" indent="-457200"/>
            <a:r>
              <a:rPr lang="en-US" dirty="0"/>
              <a:t>Follow Legislation</a:t>
            </a:r>
          </a:p>
          <a:p>
            <a:pPr lvl="1">
              <a:lnSpc>
                <a:spcPct val="100000"/>
              </a:lnSpc>
            </a:pPr>
            <a:r>
              <a:rPr lang="en-US" dirty="0"/>
              <a:t>NASFAA.org/Advocacy</a:t>
            </a:r>
          </a:p>
          <a:p>
            <a:pPr lvl="1">
              <a:lnSpc>
                <a:spcPct val="100000"/>
              </a:lnSpc>
            </a:pPr>
            <a:r>
              <a:rPr lang="en-US" dirty="0"/>
              <a:t>H.R. 902 - Debt Act of 2021 – Would increase</a:t>
            </a:r>
            <a:br>
              <a:rPr lang="en-US" dirty="0"/>
            </a:br>
            <a:r>
              <a:rPr lang="en-US" dirty="0"/>
              <a:t>annual maximum to $10,000 </a:t>
            </a:r>
          </a:p>
          <a:p>
            <a:pPr lvl="1">
              <a:lnSpc>
                <a:spcPct val="100000"/>
              </a:lnSpc>
            </a:pPr>
            <a:r>
              <a:rPr lang="en-US" dirty="0"/>
              <a:t>State-Based: PA SB400, NJ A2211, KY HB255</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29</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descr="Icon&#10;&#10;Description automatically generated">
            <a:extLst>
              <a:ext uri="{FF2B5EF4-FFF2-40B4-BE49-F238E27FC236}">
                <a16:creationId xmlns:a16="http://schemas.microsoft.com/office/drawing/2014/main" id="{0E6E77F1-DA32-1F4E-B16D-6CA062628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4909" y="1893741"/>
            <a:ext cx="2352069" cy="2603120"/>
          </a:xfrm>
          <a:prstGeom prst="rect">
            <a:avLst/>
          </a:prstGeom>
        </p:spPr>
      </p:pic>
    </p:spTree>
    <p:extLst>
      <p:ext uri="{BB962C8B-B14F-4D97-AF65-F5344CB8AC3E}">
        <p14:creationId xmlns:p14="http://schemas.microsoft.com/office/powerpoint/2010/main" val="233883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About Ascendium</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199" y="1825625"/>
            <a:ext cx="10957561" cy="4351338"/>
          </a:xfrm>
        </p:spPr>
        <p:txBody>
          <a:bodyPr>
            <a:normAutofit/>
          </a:bodyPr>
          <a:lstStyle/>
          <a:p>
            <a:pPr marL="0" indent="0">
              <a:buNone/>
            </a:pPr>
            <a:r>
              <a:rPr lang="en-US" b="1" dirty="0">
                <a:solidFill>
                  <a:srgbClr val="272973"/>
                </a:solidFill>
              </a:rPr>
              <a:t>Established: </a:t>
            </a:r>
            <a:r>
              <a:rPr lang="en-US" dirty="0"/>
              <a:t>In 1967 as a student loan guaranty agency, expanded</a:t>
            </a:r>
            <a:br>
              <a:rPr lang="en-US" dirty="0"/>
            </a:br>
            <a:r>
              <a:rPr lang="en-US" dirty="0"/>
              <a:t>to include Federal Direct Loan Servicing for the Department of Education as Great Lakes; sold servicing to Nelnet in 2018.</a:t>
            </a:r>
          </a:p>
          <a:p>
            <a:pPr marL="0" indent="0">
              <a:spcBef>
                <a:spcPts val="550"/>
              </a:spcBef>
              <a:buNone/>
            </a:pPr>
            <a:r>
              <a:rPr lang="en-US" b="1" dirty="0">
                <a:solidFill>
                  <a:srgbClr val="272973"/>
                </a:solidFill>
              </a:rPr>
              <a:t>Based: </a:t>
            </a:r>
            <a:r>
              <a:rPr lang="en-US" dirty="0"/>
              <a:t>Madison, Wisconsin                                             </a:t>
            </a:r>
          </a:p>
          <a:p>
            <a:pPr marL="0" indent="0">
              <a:spcBef>
                <a:spcPts val="550"/>
              </a:spcBef>
              <a:buNone/>
            </a:pPr>
            <a:r>
              <a:rPr lang="en-US" b="1" dirty="0">
                <a:solidFill>
                  <a:srgbClr val="272973"/>
                </a:solidFill>
              </a:rPr>
              <a:t>Employees: </a:t>
            </a:r>
            <a:r>
              <a:rPr lang="en-US" dirty="0"/>
              <a:t>250+</a:t>
            </a:r>
          </a:p>
          <a:p>
            <a:pPr marL="0" indent="0">
              <a:spcBef>
                <a:spcPts val="550"/>
              </a:spcBef>
              <a:buNone/>
            </a:pPr>
            <a:r>
              <a:rPr lang="en-US" b="1" dirty="0">
                <a:solidFill>
                  <a:srgbClr val="272973"/>
                </a:solidFill>
              </a:rPr>
              <a:t>Currently: </a:t>
            </a:r>
            <a:r>
              <a:rPr lang="en-US" dirty="0"/>
              <a:t>A nonprofit that remains the nation’s largest student loan guarantor, a philanthropy whose mission is to elevate opportunities and outcomes for learners from low-income backgrounds, and provider of the </a:t>
            </a:r>
            <a:r>
              <a:rPr lang="en-US" b="1" dirty="0">
                <a:solidFill>
                  <a:schemeClr val="tx2"/>
                </a:solidFill>
              </a:rPr>
              <a:t>Attigo® Suite </a:t>
            </a:r>
            <a:r>
              <a:rPr lang="en-US" dirty="0"/>
              <a:t>of solutions which includes student loan repayment support.</a:t>
            </a:r>
          </a:p>
          <a:p>
            <a:pPr marL="0" indent="0">
              <a:buNone/>
            </a:pPr>
            <a:endParaRPr lang="en-US"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3</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2751693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SLRA Resources to Assist You</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1" y="1825625"/>
            <a:ext cx="6313714" cy="3893344"/>
          </a:xfrm>
        </p:spPr>
        <p:txBody>
          <a:bodyPr/>
          <a:lstStyle/>
          <a:p>
            <a:pPr marL="0" indent="0">
              <a:lnSpc>
                <a:spcPct val="100000"/>
              </a:lnSpc>
              <a:buNone/>
            </a:pPr>
            <a:r>
              <a:rPr lang="en-US" b="1" dirty="0"/>
              <a:t>Learn More at</a:t>
            </a:r>
            <a:br>
              <a:rPr lang="en-US" b="1" dirty="0"/>
            </a:br>
            <a:r>
              <a:rPr lang="en-US" b="1" dirty="0">
                <a:solidFill>
                  <a:srgbClr val="272973"/>
                </a:solidFill>
              </a:rPr>
              <a:t>www.attigo.com/resources </a:t>
            </a:r>
          </a:p>
          <a:p>
            <a:pPr lvl="1">
              <a:lnSpc>
                <a:spcPct val="100000"/>
              </a:lnSpc>
            </a:pPr>
            <a:r>
              <a:rPr lang="en-US" dirty="0"/>
              <a:t>SLRA Infographic</a:t>
            </a:r>
          </a:p>
          <a:p>
            <a:pPr lvl="1">
              <a:lnSpc>
                <a:spcPct val="100000"/>
              </a:lnSpc>
            </a:pPr>
            <a:r>
              <a:rPr lang="en-US" dirty="0"/>
              <a:t>How to Get Your Employer to Help</a:t>
            </a:r>
            <a:br>
              <a:rPr lang="en-US" dirty="0"/>
            </a:br>
            <a:r>
              <a:rPr lang="en-US" dirty="0"/>
              <a:t>Pay Down Your Student Loans</a:t>
            </a:r>
          </a:p>
          <a:p>
            <a:pPr lvl="1">
              <a:lnSpc>
                <a:spcPct val="100000"/>
              </a:lnSpc>
            </a:pPr>
            <a:r>
              <a:rPr lang="en-US" dirty="0"/>
              <a:t>Employers Guide to Student Loan Repayment Assistance</a:t>
            </a:r>
          </a:p>
          <a:p>
            <a:pPr lvl="1">
              <a:lnSpc>
                <a:spcPct val="100000"/>
              </a:lnSpc>
            </a:pPr>
            <a:r>
              <a:rPr lang="en-US" dirty="0"/>
              <a:t>Top 4 SLRA Program Facts</a:t>
            </a:r>
            <a:br>
              <a:rPr lang="en-US" dirty="0"/>
            </a:br>
            <a:r>
              <a:rPr lang="en-US" dirty="0"/>
              <a:t>Often Misunderstood</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30</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a:extLst>
              <a:ext uri="{FF2B5EF4-FFF2-40B4-BE49-F238E27FC236}">
                <a16:creationId xmlns:a16="http://schemas.microsoft.com/office/drawing/2014/main" id="{10A05660-935C-854F-933C-234DC00BE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3174" y="2242458"/>
            <a:ext cx="3282421" cy="3312774"/>
          </a:xfrm>
          <a:prstGeom prst="rect">
            <a:avLst/>
          </a:prstGeom>
        </p:spPr>
      </p:pic>
    </p:spTree>
    <p:extLst>
      <p:ext uri="{BB962C8B-B14F-4D97-AF65-F5344CB8AC3E}">
        <p14:creationId xmlns:p14="http://schemas.microsoft.com/office/powerpoint/2010/main" val="3185969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We Provide Co-Pay Partners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31</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8" name="Rectangle 7">
            <a:extLst>
              <a:ext uri="{FF2B5EF4-FFF2-40B4-BE49-F238E27FC236}">
                <a16:creationId xmlns:a16="http://schemas.microsoft.com/office/drawing/2014/main" id="{3854B8F4-342D-CF42-BB44-569D3FE83CEB}"/>
              </a:ext>
            </a:extLst>
          </p:cNvPr>
          <p:cNvSpPr/>
          <p:nvPr/>
        </p:nvSpPr>
        <p:spPr>
          <a:xfrm>
            <a:off x="4397829" y="1956860"/>
            <a:ext cx="3625521" cy="3747922"/>
          </a:xfrm>
          <a:prstGeom prst="rect">
            <a:avLst/>
          </a:prstGeom>
          <a:noFill/>
          <a:ln w="9525">
            <a:solidFill>
              <a:srgbClr val="272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C80DFC3-0170-F845-ABEB-BA743B7F7544}"/>
              </a:ext>
            </a:extLst>
          </p:cNvPr>
          <p:cNvSpPr/>
          <p:nvPr/>
        </p:nvSpPr>
        <p:spPr>
          <a:xfrm>
            <a:off x="4397829" y="1956862"/>
            <a:ext cx="3625521" cy="385392"/>
          </a:xfrm>
          <a:prstGeom prst="rect">
            <a:avLst/>
          </a:prstGeom>
          <a:solidFill>
            <a:srgbClr val="272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2973"/>
              </a:solidFill>
            </a:endParaRPr>
          </a:p>
        </p:txBody>
      </p:sp>
      <p:sp>
        <p:nvSpPr>
          <p:cNvPr id="10" name="TextBox 9">
            <a:extLst>
              <a:ext uri="{FF2B5EF4-FFF2-40B4-BE49-F238E27FC236}">
                <a16:creationId xmlns:a16="http://schemas.microsoft.com/office/drawing/2014/main" id="{77EB95D2-E469-DD4F-AC88-BF4F3C8DE1C7}"/>
              </a:ext>
            </a:extLst>
          </p:cNvPr>
          <p:cNvSpPr txBox="1"/>
          <p:nvPr/>
        </p:nvSpPr>
        <p:spPr>
          <a:xfrm>
            <a:off x="4397829" y="2975826"/>
            <a:ext cx="3625521" cy="2523768"/>
          </a:xfrm>
          <a:prstGeom prst="rect">
            <a:avLst/>
          </a:prstGeom>
          <a:noFill/>
        </p:spPr>
        <p:txBody>
          <a:bodyPr wrap="square" rtlCol="0">
            <a:noAutofit/>
          </a:bodyPr>
          <a:lstStyle/>
          <a:p>
            <a:pPr algn="ctr">
              <a:spcBef>
                <a:spcPts val="600"/>
              </a:spcBef>
            </a:pPr>
            <a:r>
              <a:rPr lang="en-US" sz="2000" dirty="0">
                <a:solidFill>
                  <a:srgbClr val="272973"/>
                </a:solidFill>
              </a:rPr>
              <a:t>Student Loan</a:t>
            </a:r>
            <a:br>
              <a:rPr lang="en-US" sz="2000" dirty="0">
                <a:solidFill>
                  <a:srgbClr val="272973"/>
                </a:solidFill>
              </a:rPr>
            </a:br>
            <a:r>
              <a:rPr lang="en-US" sz="2000" dirty="0">
                <a:solidFill>
                  <a:srgbClr val="272973"/>
                </a:solidFill>
              </a:rPr>
              <a:t>Repayment Assistance</a:t>
            </a:r>
            <a:endParaRPr lang="en-US" sz="1400" dirty="0">
              <a:solidFill>
                <a:srgbClr val="272973"/>
              </a:solidFill>
            </a:endParaRPr>
          </a:p>
          <a:p>
            <a:pPr algn="ctr"/>
            <a:endParaRPr lang="en-US" sz="1400" dirty="0">
              <a:solidFill>
                <a:srgbClr val="272973"/>
              </a:solidFill>
            </a:endParaRPr>
          </a:p>
          <a:p>
            <a:pPr algn="ctr"/>
            <a:r>
              <a:rPr lang="en-US" b="1" dirty="0">
                <a:solidFill>
                  <a:srgbClr val="343434"/>
                </a:solidFill>
              </a:rPr>
              <a:t>Co-Pay Partners</a:t>
            </a:r>
            <a:r>
              <a:rPr lang="en-US" sz="1400" b="1" dirty="0">
                <a:solidFill>
                  <a:srgbClr val="343434"/>
                </a:solidFill>
              </a:rPr>
              <a:t>®️</a:t>
            </a:r>
          </a:p>
          <a:p>
            <a:pPr algn="ctr"/>
            <a:endParaRPr lang="en-US" sz="1400" dirty="0">
              <a:solidFill>
                <a:srgbClr val="343434"/>
              </a:solidFill>
            </a:endParaRPr>
          </a:p>
          <a:p>
            <a:pPr algn="ctr"/>
            <a:r>
              <a:rPr lang="en-US" dirty="0">
                <a:solidFill>
                  <a:srgbClr val="343434"/>
                </a:solidFill>
              </a:rPr>
              <a:t>Make contributions</a:t>
            </a:r>
            <a:br>
              <a:rPr lang="en-US" dirty="0">
                <a:solidFill>
                  <a:srgbClr val="343434"/>
                </a:solidFill>
              </a:rPr>
            </a:br>
            <a:r>
              <a:rPr lang="en-US" dirty="0">
                <a:solidFill>
                  <a:srgbClr val="343434"/>
                </a:solidFill>
              </a:rPr>
              <a:t>to employee student loans</a:t>
            </a:r>
            <a:br>
              <a:rPr lang="en-US" dirty="0">
                <a:solidFill>
                  <a:srgbClr val="343434"/>
                </a:solidFill>
              </a:rPr>
            </a:br>
            <a:r>
              <a:rPr lang="en-US" dirty="0">
                <a:solidFill>
                  <a:srgbClr val="343434"/>
                </a:solidFill>
              </a:rPr>
              <a:t>to help them conquer their</a:t>
            </a:r>
            <a:br>
              <a:rPr lang="en-US" dirty="0">
                <a:solidFill>
                  <a:srgbClr val="343434"/>
                </a:solidFill>
              </a:rPr>
            </a:br>
            <a:r>
              <a:rPr lang="en-US" dirty="0">
                <a:solidFill>
                  <a:srgbClr val="343434"/>
                </a:solidFill>
              </a:rPr>
              <a:t>debt more quickly</a:t>
            </a:r>
          </a:p>
        </p:txBody>
      </p:sp>
      <p:grpSp>
        <p:nvGrpSpPr>
          <p:cNvPr id="20" name="Group 19">
            <a:extLst>
              <a:ext uri="{FF2B5EF4-FFF2-40B4-BE49-F238E27FC236}">
                <a16:creationId xmlns:a16="http://schemas.microsoft.com/office/drawing/2014/main" id="{CE311DC8-0C17-3449-8513-86FF1608F9F5}"/>
              </a:ext>
            </a:extLst>
          </p:cNvPr>
          <p:cNvGrpSpPr/>
          <p:nvPr/>
        </p:nvGrpSpPr>
        <p:grpSpPr>
          <a:xfrm>
            <a:off x="5763320" y="2069983"/>
            <a:ext cx="894537" cy="889199"/>
            <a:chOff x="10038370" y="2987514"/>
            <a:chExt cx="754309" cy="749808"/>
          </a:xfrm>
        </p:grpSpPr>
        <p:sp>
          <p:nvSpPr>
            <p:cNvPr id="21" name="Oval 20">
              <a:extLst>
                <a:ext uri="{FF2B5EF4-FFF2-40B4-BE49-F238E27FC236}">
                  <a16:creationId xmlns:a16="http://schemas.microsoft.com/office/drawing/2014/main" id="{06EECE8E-3EF6-6145-B2F8-BA7327FC2351}"/>
                </a:ext>
              </a:extLst>
            </p:cNvPr>
            <p:cNvSpPr/>
            <p:nvPr/>
          </p:nvSpPr>
          <p:spPr>
            <a:xfrm>
              <a:off x="10038370" y="2987514"/>
              <a:ext cx="749808" cy="749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2" name="Picture 21" descr="Logo&#10;&#10;Description automatically generated">
              <a:extLst>
                <a:ext uri="{FF2B5EF4-FFF2-40B4-BE49-F238E27FC236}">
                  <a16:creationId xmlns:a16="http://schemas.microsoft.com/office/drawing/2014/main" id="{86A90ED2-AC7D-DD4D-8CC9-05397EC7C14E}"/>
                </a:ext>
              </a:extLst>
            </p:cNvPr>
            <p:cNvPicPr>
              <a:picLocks noChangeAspect="1"/>
            </p:cNvPicPr>
            <p:nvPr/>
          </p:nvPicPr>
          <p:blipFill rotWithShape="1">
            <a:blip r:embed="rId3">
              <a:extLst>
                <a:ext uri="{28A0092B-C50C-407E-A947-70E740481C1C}">
                  <a14:useLocalDpi xmlns:a14="http://schemas.microsoft.com/office/drawing/2010/main" val="0"/>
                </a:ext>
              </a:extLst>
            </a:blip>
            <a:srcRect l="9535" t="7181" r="6270" b="9520"/>
            <a:stretch/>
          </p:blipFill>
          <p:spPr>
            <a:xfrm>
              <a:off x="10063605" y="2987514"/>
              <a:ext cx="729074" cy="721318"/>
            </a:xfrm>
            <a:prstGeom prst="rect">
              <a:avLst/>
            </a:prstGeom>
          </p:spPr>
        </p:pic>
      </p:grpSp>
    </p:spTree>
    <p:extLst>
      <p:ext uri="{BB962C8B-B14F-4D97-AF65-F5344CB8AC3E}">
        <p14:creationId xmlns:p14="http://schemas.microsoft.com/office/powerpoint/2010/main" val="2683877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Pair with Loan Counseling Support</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32</a:t>
            </a:fld>
            <a:endParaRPr lang="en-US" dirty="0"/>
          </a:p>
        </p:txBody>
      </p:sp>
      <p:pic>
        <p:nvPicPr>
          <p:cNvPr id="6" name="Picture 5">
            <a:extLst>
              <a:ext uri="{FF2B5EF4-FFF2-40B4-BE49-F238E27FC236}">
                <a16:creationId xmlns:a16="http://schemas.microsoft.com/office/drawing/2014/main" id="{A295B1CE-D11D-5B47-A458-5DAB83B83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5856514" cy="3987346"/>
          </a:xfrm>
        </p:spPr>
        <p:txBody>
          <a:bodyPr>
            <a:noAutofit/>
          </a:bodyPr>
          <a:lstStyle/>
          <a:p>
            <a:pPr marL="0" indent="0">
              <a:spcBef>
                <a:spcPts val="0"/>
              </a:spcBef>
              <a:buNone/>
            </a:pPr>
            <a:r>
              <a:rPr lang="en-US" b="1" dirty="0"/>
              <a:t>Address Borrower Challenges</a:t>
            </a:r>
          </a:p>
          <a:p>
            <a:pPr lvl="1">
              <a:lnSpc>
                <a:spcPct val="100000"/>
              </a:lnSpc>
              <a:spcBef>
                <a:spcPts val="400"/>
              </a:spcBef>
            </a:pPr>
            <a:r>
              <a:rPr lang="en-US" dirty="0"/>
              <a:t>Help determine best repayment option</a:t>
            </a:r>
          </a:p>
          <a:p>
            <a:pPr lvl="1">
              <a:lnSpc>
                <a:spcPct val="100000"/>
              </a:lnSpc>
              <a:spcBef>
                <a:spcPts val="400"/>
              </a:spcBef>
            </a:pPr>
            <a:r>
              <a:rPr lang="en-US" dirty="0"/>
              <a:t>Loan servicer contact info, terminology</a:t>
            </a:r>
          </a:p>
          <a:p>
            <a:pPr lvl="1">
              <a:lnSpc>
                <a:spcPct val="100000"/>
              </a:lnSpc>
              <a:spcBef>
                <a:spcPts val="400"/>
              </a:spcBef>
            </a:pPr>
            <a:r>
              <a:rPr lang="en-US" dirty="0"/>
              <a:t>Protection from scammers, fraudsters</a:t>
            </a:r>
          </a:p>
          <a:p>
            <a:pPr marL="0" indent="0">
              <a:spcBef>
                <a:spcPts val="1600"/>
              </a:spcBef>
              <a:buNone/>
            </a:pPr>
            <a:r>
              <a:rPr lang="en-US" b="1" dirty="0"/>
              <a:t>Knowledgeable Team</a:t>
            </a:r>
            <a:endParaRPr lang="en-US" dirty="0"/>
          </a:p>
          <a:p>
            <a:pPr lvl="1">
              <a:lnSpc>
                <a:spcPct val="100000"/>
              </a:lnSpc>
              <a:spcBef>
                <a:spcPts val="400"/>
              </a:spcBef>
            </a:pPr>
            <a:r>
              <a:rPr lang="en-US" dirty="0"/>
              <a:t>Mission-driven approach</a:t>
            </a:r>
          </a:p>
          <a:p>
            <a:pPr lvl="1">
              <a:lnSpc>
                <a:spcPct val="100000"/>
              </a:lnSpc>
              <a:spcBef>
                <a:spcPts val="400"/>
              </a:spcBef>
            </a:pPr>
            <a:r>
              <a:rPr lang="en-US" dirty="0"/>
              <a:t>Clear, accurate guidance</a:t>
            </a:r>
          </a:p>
          <a:p>
            <a:pPr lvl="1">
              <a:lnSpc>
                <a:spcPct val="100000"/>
              </a:lnSpc>
              <a:spcBef>
                <a:spcPts val="400"/>
              </a:spcBef>
            </a:pPr>
            <a:r>
              <a:rPr lang="en-US" dirty="0"/>
              <a:t>24/7 access to online Knowledge Center</a:t>
            </a:r>
          </a:p>
          <a:p>
            <a:pPr lvl="1">
              <a:lnSpc>
                <a:spcPct val="100000"/>
              </a:lnSpc>
              <a:spcBef>
                <a:spcPts val="400"/>
              </a:spcBef>
            </a:pPr>
            <a:r>
              <a:rPr lang="en-US" dirty="0"/>
              <a:t>Toll-free number</a:t>
            </a:r>
          </a:p>
        </p:txBody>
      </p:sp>
      <p:graphicFrame>
        <p:nvGraphicFramePr>
          <p:cNvPr id="7" name="Content Placeholder 7">
            <a:extLst>
              <a:ext uri="{FF2B5EF4-FFF2-40B4-BE49-F238E27FC236}">
                <a16:creationId xmlns:a16="http://schemas.microsoft.com/office/drawing/2014/main" id="{AF436B03-BBB7-2541-B7D4-2401255DC56F}"/>
              </a:ext>
            </a:extLst>
          </p:cNvPr>
          <p:cNvGraphicFramePr>
            <a:graphicFrameLocks/>
          </p:cNvGraphicFramePr>
          <p:nvPr>
            <p:extLst>
              <p:ext uri="{D42A27DB-BD31-4B8C-83A1-F6EECF244321}">
                <p14:modId xmlns:p14="http://schemas.microsoft.com/office/powerpoint/2010/main" val="631856859"/>
              </p:ext>
            </p:extLst>
          </p:nvPr>
        </p:nvGraphicFramePr>
        <p:xfrm>
          <a:off x="5764057" y="2351624"/>
          <a:ext cx="7475183" cy="3316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Logo&#10;&#10;Description automatically generated">
            <a:extLst>
              <a:ext uri="{FF2B5EF4-FFF2-40B4-BE49-F238E27FC236}">
                <a16:creationId xmlns:a16="http://schemas.microsoft.com/office/drawing/2014/main" id="{7805074E-5EA3-464B-8CEE-CE779B9AF8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722" t="9500" r="9278" b="9999"/>
          <a:stretch/>
        </p:blipFill>
        <p:spPr>
          <a:xfrm>
            <a:off x="9315707" y="2324470"/>
            <a:ext cx="381663" cy="384048"/>
          </a:xfrm>
          <a:prstGeom prst="rect">
            <a:avLst/>
          </a:prstGeom>
        </p:spPr>
      </p:pic>
      <p:pic>
        <p:nvPicPr>
          <p:cNvPr id="9" name="Picture 8" descr="Logo, icon&#10;&#10;Description automatically generated">
            <a:extLst>
              <a:ext uri="{FF2B5EF4-FFF2-40B4-BE49-F238E27FC236}">
                <a16:creationId xmlns:a16="http://schemas.microsoft.com/office/drawing/2014/main" id="{AF592BDA-99EB-584D-8E9D-4C14B39B154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017" t="10810" r="10593" b="9114"/>
          <a:stretch/>
        </p:blipFill>
        <p:spPr>
          <a:xfrm>
            <a:off x="8160964" y="4335404"/>
            <a:ext cx="385361" cy="384048"/>
          </a:xfrm>
          <a:prstGeom prst="rect">
            <a:avLst/>
          </a:prstGeom>
        </p:spPr>
      </p:pic>
      <p:pic>
        <p:nvPicPr>
          <p:cNvPr id="10" name="Picture 9" descr="Icon&#10;&#10;Description automatically generated">
            <a:extLst>
              <a:ext uri="{FF2B5EF4-FFF2-40B4-BE49-F238E27FC236}">
                <a16:creationId xmlns:a16="http://schemas.microsoft.com/office/drawing/2014/main" id="{D2AD5DD4-23B0-114B-BAF8-D4043F74AAC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703" t="10395" r="11755" b="11434"/>
          <a:stretch/>
        </p:blipFill>
        <p:spPr>
          <a:xfrm>
            <a:off x="10470211" y="4338361"/>
            <a:ext cx="384048" cy="384048"/>
          </a:xfrm>
          <a:prstGeom prst="rect">
            <a:avLst/>
          </a:prstGeom>
        </p:spPr>
      </p:pic>
    </p:spTree>
    <p:extLst>
      <p:ext uri="{BB962C8B-B14F-4D97-AF65-F5344CB8AC3E}">
        <p14:creationId xmlns:p14="http://schemas.microsoft.com/office/powerpoint/2010/main" val="2824044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017A8B-371E-4465-B10F-27CF4DB2FFEB}"/>
              </a:ext>
            </a:extLst>
          </p:cNvPr>
          <p:cNvSpPr>
            <a:spLocks noGrp="1"/>
          </p:cNvSpPr>
          <p:nvPr>
            <p:ph type="subTitle" idx="1"/>
          </p:nvPr>
        </p:nvSpPr>
        <p:spPr>
          <a:xfrm>
            <a:off x="1524000" y="2601119"/>
            <a:ext cx="9144000" cy="936738"/>
          </a:xfrm>
        </p:spPr>
        <p:txBody>
          <a:bodyPr>
            <a:normAutofit fontScale="92500" lnSpcReduction="20000"/>
          </a:bodyPr>
          <a:lstStyle/>
          <a:p>
            <a:r>
              <a:rPr lang="en-US" sz="7500" dirty="0"/>
              <a:t>Thanks for Attending</a:t>
            </a:r>
          </a:p>
        </p:txBody>
      </p:sp>
      <p:pic>
        <p:nvPicPr>
          <p:cNvPr id="7" name="Picture 6">
            <a:extLst>
              <a:ext uri="{FF2B5EF4-FFF2-40B4-BE49-F238E27FC236}">
                <a16:creationId xmlns:a16="http://schemas.microsoft.com/office/drawing/2014/main" id="{0C6194DA-0049-4287-ADEF-21E2DF278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443" y="248443"/>
            <a:ext cx="6615114" cy="2205038"/>
          </a:xfrm>
          <a:prstGeom prst="rect">
            <a:avLst/>
          </a:prstGeom>
        </p:spPr>
      </p:pic>
      <p:pic>
        <p:nvPicPr>
          <p:cNvPr id="9" name="Picture 8">
            <a:extLst>
              <a:ext uri="{FF2B5EF4-FFF2-40B4-BE49-F238E27FC236}">
                <a16:creationId xmlns:a16="http://schemas.microsoft.com/office/drawing/2014/main" id="{0F9FFC9F-11C2-4DA3-B78D-1CCC90A1B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949" y="4404519"/>
            <a:ext cx="2736102" cy="2297342"/>
          </a:xfrm>
          <a:prstGeom prst="rect">
            <a:avLst/>
          </a:prstGeom>
        </p:spPr>
      </p:pic>
      <p:sp>
        <p:nvSpPr>
          <p:cNvPr id="10" name="Slide Number Placeholder 9">
            <a:extLst>
              <a:ext uri="{FF2B5EF4-FFF2-40B4-BE49-F238E27FC236}">
                <a16:creationId xmlns:a16="http://schemas.microsoft.com/office/drawing/2014/main" id="{53278646-03CC-4CDF-8B06-FC2E4A0B2CCE}"/>
              </a:ext>
            </a:extLst>
          </p:cNvPr>
          <p:cNvSpPr>
            <a:spLocks noGrp="1"/>
          </p:cNvSpPr>
          <p:nvPr>
            <p:ph type="sldNum" sz="quarter" idx="12"/>
          </p:nvPr>
        </p:nvSpPr>
        <p:spPr/>
        <p:txBody>
          <a:bodyPr/>
          <a:lstStyle/>
          <a:p>
            <a:fld id="{3159B74A-0164-445D-A750-9F6B0542B371}" type="slidenum">
              <a:rPr lang="en-US" smtClean="0"/>
              <a:t>33</a:t>
            </a:fld>
            <a:endParaRPr lang="en-US" dirty="0"/>
          </a:p>
        </p:txBody>
      </p:sp>
      <p:sp>
        <p:nvSpPr>
          <p:cNvPr id="6" name="Title 2">
            <a:extLst>
              <a:ext uri="{FF2B5EF4-FFF2-40B4-BE49-F238E27FC236}">
                <a16:creationId xmlns:a16="http://schemas.microsoft.com/office/drawing/2014/main" id="{217DCB21-2676-1C48-AD04-6D22C5BC3778}"/>
              </a:ext>
            </a:extLst>
          </p:cNvPr>
          <p:cNvSpPr txBox="1">
            <a:spLocks/>
          </p:cNvSpPr>
          <p:nvPr/>
        </p:nvSpPr>
        <p:spPr>
          <a:xfrm>
            <a:off x="3168528" y="3450772"/>
            <a:ext cx="5854945" cy="718459"/>
          </a:xfrm>
          <a:prstGeom prst="rect">
            <a:avLst/>
          </a:prstGeom>
        </p:spPr>
        <p:txBody>
          <a:bodyPr anchor="ctr"/>
          <a:lstStyle>
            <a:lvl1pPr algn="l" defTabSz="914400" rtl="0" eaLnBrk="1" latinLnBrk="0" hangingPunct="1">
              <a:lnSpc>
                <a:spcPts val="45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pPr algn="ctr">
              <a:lnSpc>
                <a:spcPct val="100000"/>
              </a:lnSpc>
            </a:pPr>
            <a:r>
              <a:rPr lang="en-US" sz="3800" b="0" i="0" dirty="0">
                <a:solidFill>
                  <a:srgbClr val="272973"/>
                </a:solidFill>
                <a:latin typeface="Calibri Light" panose="020F0302020204030204" pitchFamily="34" charset="0"/>
                <a:cs typeface="Calibri Light" panose="020F0302020204030204" pitchFamily="34" charset="0"/>
              </a:rPr>
              <a:t>Visit</a:t>
            </a:r>
            <a:r>
              <a:rPr lang="en-US" sz="3800" b="1" baseline="0" dirty="0">
                <a:solidFill>
                  <a:srgbClr val="272973"/>
                </a:solidFill>
              </a:rPr>
              <a:t> attigo.com</a:t>
            </a:r>
            <a:endParaRPr lang="en-US" sz="3800" b="1" dirty="0">
              <a:solidFill>
                <a:srgbClr val="272973"/>
              </a:solidFill>
            </a:endParaRPr>
          </a:p>
        </p:txBody>
      </p:sp>
    </p:spTree>
    <p:extLst>
      <p:ext uri="{BB962C8B-B14F-4D97-AF65-F5344CB8AC3E}">
        <p14:creationId xmlns:p14="http://schemas.microsoft.com/office/powerpoint/2010/main" val="2814700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Business Partners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34</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7" name="Picture 6" descr="Sallie Mae Sponsor Logo">
            <a:extLst>
              <a:ext uri="{FF2B5EF4-FFF2-40B4-BE49-F238E27FC236}">
                <a16:creationId xmlns:a16="http://schemas.microsoft.com/office/drawing/2014/main" id="{E18DBE27-25E4-4C50-A98A-4B442FA7A2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88300" y="1437873"/>
            <a:ext cx="1172210" cy="638175"/>
          </a:xfrm>
          <a:prstGeom prst="rect">
            <a:avLst/>
          </a:prstGeom>
          <a:noFill/>
          <a:ln>
            <a:noFill/>
          </a:ln>
        </p:spPr>
      </p:pic>
      <p:pic>
        <p:nvPicPr>
          <p:cNvPr id="8" name="Picture 7" descr="College_Aid_Services_Sponsor_Logo">
            <a:extLst>
              <a:ext uri="{FF2B5EF4-FFF2-40B4-BE49-F238E27FC236}">
                <a16:creationId xmlns:a16="http://schemas.microsoft.com/office/drawing/2014/main" id="{CA86863B-762D-45E8-902F-64E33E5D8DC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70102" y="1595139"/>
            <a:ext cx="1699895" cy="361950"/>
          </a:xfrm>
          <a:prstGeom prst="rect">
            <a:avLst/>
          </a:prstGeom>
          <a:noFill/>
          <a:ln>
            <a:noFill/>
          </a:ln>
        </p:spPr>
      </p:pic>
      <p:pic>
        <p:nvPicPr>
          <p:cNvPr id="9" name="Picture 8" descr="ProEd Solutions Sponsor Ad">
            <a:extLst>
              <a:ext uri="{FF2B5EF4-FFF2-40B4-BE49-F238E27FC236}">
                <a16:creationId xmlns:a16="http://schemas.microsoft.com/office/drawing/2014/main" id="{BCF6D5A0-AF4C-46D3-AE07-F23AD54A31F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7145" y="1494516"/>
            <a:ext cx="1085850" cy="525780"/>
          </a:xfrm>
          <a:prstGeom prst="rect">
            <a:avLst/>
          </a:prstGeom>
          <a:noFill/>
          <a:ln>
            <a:noFill/>
          </a:ln>
        </p:spPr>
      </p:pic>
      <p:pic>
        <p:nvPicPr>
          <p:cNvPr id="10" name="Picture 9" descr="edamerica sponsor logo">
            <a:extLst>
              <a:ext uri="{FF2B5EF4-FFF2-40B4-BE49-F238E27FC236}">
                <a16:creationId xmlns:a16="http://schemas.microsoft.com/office/drawing/2014/main" id="{4622A2A4-1EF6-4571-B103-CB38EB6D988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784033" y="1623421"/>
            <a:ext cx="1231900" cy="267970"/>
          </a:xfrm>
          <a:prstGeom prst="rect">
            <a:avLst/>
          </a:prstGeom>
          <a:noFill/>
          <a:ln>
            <a:noFill/>
          </a:ln>
        </p:spPr>
      </p:pic>
      <p:pic>
        <p:nvPicPr>
          <p:cNvPr id="11" name="Picture 10" descr="Graphical user interface&#10;&#10;Description automatically generated with medium confidence">
            <a:extLst>
              <a:ext uri="{FF2B5EF4-FFF2-40B4-BE49-F238E27FC236}">
                <a16:creationId xmlns:a16="http://schemas.microsoft.com/office/drawing/2014/main" id="{34E00D1B-4B13-4CCB-8C9F-20A13A7387B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23275" y="1480839"/>
            <a:ext cx="1599565" cy="476250"/>
          </a:xfrm>
          <a:prstGeom prst="rect">
            <a:avLst/>
          </a:prstGeom>
          <a:noFill/>
          <a:ln>
            <a:noFill/>
          </a:ln>
        </p:spPr>
      </p:pic>
      <p:pic>
        <p:nvPicPr>
          <p:cNvPr id="12" name="Picture 11" descr="ECMS Solutions Sponsor Logo">
            <a:extLst>
              <a:ext uri="{FF2B5EF4-FFF2-40B4-BE49-F238E27FC236}">
                <a16:creationId xmlns:a16="http://schemas.microsoft.com/office/drawing/2014/main" id="{9CDA9813-BD43-46C6-8E4A-1EE0C246069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4815" y="2329735"/>
            <a:ext cx="1115695" cy="596900"/>
          </a:xfrm>
          <a:prstGeom prst="rect">
            <a:avLst/>
          </a:prstGeom>
          <a:noFill/>
          <a:ln>
            <a:noFill/>
          </a:ln>
        </p:spPr>
      </p:pic>
      <p:pic>
        <p:nvPicPr>
          <p:cNvPr id="14" name="Picture 13" descr="Campus Logic Sponsor Logo">
            <a:extLst>
              <a:ext uri="{FF2B5EF4-FFF2-40B4-BE49-F238E27FC236}">
                <a16:creationId xmlns:a16="http://schemas.microsoft.com/office/drawing/2014/main" id="{5783B111-803E-4401-ADB9-B3ACC41B23F5}"/>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128510" y="2438885"/>
            <a:ext cx="1388745" cy="285750"/>
          </a:xfrm>
          <a:prstGeom prst="rect">
            <a:avLst/>
          </a:prstGeom>
          <a:noFill/>
          <a:ln>
            <a:noFill/>
          </a:ln>
        </p:spPr>
      </p:pic>
      <p:pic>
        <p:nvPicPr>
          <p:cNvPr id="15" name="Picture 14" descr="Logo&#10;&#10;Description automatically generated">
            <a:extLst>
              <a:ext uri="{FF2B5EF4-FFF2-40B4-BE49-F238E27FC236}">
                <a16:creationId xmlns:a16="http://schemas.microsoft.com/office/drawing/2014/main" id="{860E6658-F758-4CF1-92FF-5F6D6AE573E5}"/>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2753" y="2257863"/>
            <a:ext cx="1313180" cy="544195"/>
          </a:xfrm>
          <a:prstGeom prst="rect">
            <a:avLst/>
          </a:prstGeom>
          <a:noFill/>
          <a:ln>
            <a:noFill/>
          </a:ln>
        </p:spPr>
      </p:pic>
      <p:pic>
        <p:nvPicPr>
          <p:cNvPr id="16" name="Picture 15" descr="Logo&#10;&#10;Description automatically generated">
            <a:extLst>
              <a:ext uri="{FF2B5EF4-FFF2-40B4-BE49-F238E27FC236}">
                <a16:creationId xmlns:a16="http://schemas.microsoft.com/office/drawing/2014/main" id="{E1A78A8D-FC66-45C8-9E58-B5CF771AE168}"/>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48370" y="2359828"/>
            <a:ext cx="1300480" cy="443865"/>
          </a:xfrm>
          <a:prstGeom prst="rect">
            <a:avLst/>
          </a:prstGeom>
          <a:noFill/>
          <a:ln>
            <a:noFill/>
          </a:ln>
        </p:spPr>
      </p:pic>
      <p:pic>
        <p:nvPicPr>
          <p:cNvPr id="17" name="Picture 16" descr="Ascendium_Attigo_Logo">
            <a:extLst>
              <a:ext uri="{FF2B5EF4-FFF2-40B4-BE49-F238E27FC236}">
                <a16:creationId xmlns:a16="http://schemas.microsoft.com/office/drawing/2014/main" id="{0F19A9CF-9FC1-4D5E-AF09-A298D8464C18}"/>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8263" y="3184786"/>
            <a:ext cx="1673860" cy="342900"/>
          </a:xfrm>
          <a:prstGeom prst="rect">
            <a:avLst/>
          </a:prstGeom>
          <a:noFill/>
          <a:ln>
            <a:noFill/>
          </a:ln>
        </p:spPr>
      </p:pic>
      <p:pic>
        <p:nvPicPr>
          <p:cNvPr id="18" name="Picture 17" descr="Citizens_New_Logo_2021">
            <a:extLst>
              <a:ext uri="{FF2B5EF4-FFF2-40B4-BE49-F238E27FC236}">
                <a16:creationId xmlns:a16="http://schemas.microsoft.com/office/drawing/2014/main" id="{51D6FD48-0C43-4710-BF09-229FDBA85D85}"/>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66020" y="3257549"/>
            <a:ext cx="1588770" cy="342900"/>
          </a:xfrm>
          <a:prstGeom prst="rect">
            <a:avLst/>
          </a:prstGeom>
          <a:noFill/>
          <a:ln>
            <a:noFill/>
          </a:ln>
        </p:spPr>
      </p:pic>
      <p:pic>
        <p:nvPicPr>
          <p:cNvPr id="20" name="Picture 19" descr="College Ave Sponsor Logo">
            <a:extLst>
              <a:ext uri="{FF2B5EF4-FFF2-40B4-BE49-F238E27FC236}">
                <a16:creationId xmlns:a16="http://schemas.microsoft.com/office/drawing/2014/main" id="{795C6CCA-9475-425F-BBD0-A3D66E8E42CA}"/>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28485" y="3181922"/>
            <a:ext cx="1588770" cy="544195"/>
          </a:xfrm>
          <a:prstGeom prst="rect">
            <a:avLst/>
          </a:prstGeom>
          <a:noFill/>
          <a:ln>
            <a:noFill/>
          </a:ln>
        </p:spPr>
      </p:pic>
      <p:pic>
        <p:nvPicPr>
          <p:cNvPr id="21" name="Picture 20" descr="A picture containing text, clipart&#10;&#10;Description automatically generated">
            <a:extLst>
              <a:ext uri="{FF2B5EF4-FFF2-40B4-BE49-F238E27FC236}">
                <a16:creationId xmlns:a16="http://schemas.microsoft.com/office/drawing/2014/main" id="{C6401177-0C64-4A0C-9260-EA0D0F49A32C}"/>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84008" y="2985294"/>
            <a:ext cx="1550670" cy="692150"/>
          </a:xfrm>
          <a:prstGeom prst="rect">
            <a:avLst/>
          </a:prstGeom>
          <a:noFill/>
          <a:ln>
            <a:noFill/>
          </a:ln>
        </p:spPr>
      </p:pic>
      <p:pic>
        <p:nvPicPr>
          <p:cNvPr id="22" name="Picture 21" descr="A picture containing text, clipart&#10;&#10;Description automatically generated">
            <a:extLst>
              <a:ext uri="{FF2B5EF4-FFF2-40B4-BE49-F238E27FC236}">
                <a16:creationId xmlns:a16="http://schemas.microsoft.com/office/drawing/2014/main" id="{4A187074-D7C5-45A7-88D9-67FA96BFF092}"/>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23275" y="3206432"/>
            <a:ext cx="1550670" cy="445135"/>
          </a:xfrm>
          <a:prstGeom prst="rect">
            <a:avLst/>
          </a:prstGeom>
          <a:noFill/>
          <a:ln>
            <a:noFill/>
          </a:ln>
        </p:spPr>
      </p:pic>
      <p:pic>
        <p:nvPicPr>
          <p:cNvPr id="23" name="Picture 22">
            <a:extLst>
              <a:ext uri="{FF2B5EF4-FFF2-40B4-BE49-F238E27FC236}">
                <a16:creationId xmlns:a16="http://schemas.microsoft.com/office/drawing/2014/main" id="{487498F4-1548-4244-9371-B6F9B21C5240}"/>
              </a:ext>
            </a:extLst>
          </p:cNvPr>
          <p:cNvPicPr/>
          <p:nvPr/>
        </p:nvPicPr>
        <p:blipFill>
          <a:blip r:embed="rId18">
            <a:extLst>
              <a:ext uri="{28A0092B-C50C-407E-A947-70E740481C1C}">
                <a14:useLocalDpi xmlns:a14="http://schemas.microsoft.com/office/drawing/2010/main" val="0"/>
              </a:ext>
            </a:extLst>
          </a:blip>
          <a:srcRect/>
          <a:stretch>
            <a:fillRect/>
          </a:stretch>
        </p:blipFill>
        <p:spPr bwMode="auto">
          <a:xfrm>
            <a:off x="1050176" y="4246483"/>
            <a:ext cx="1704975" cy="295275"/>
          </a:xfrm>
          <a:prstGeom prst="rect">
            <a:avLst/>
          </a:prstGeom>
          <a:noFill/>
        </p:spPr>
      </p:pic>
      <p:pic>
        <p:nvPicPr>
          <p:cNvPr id="24" name="Picture 23" descr="Logo, icon&#10;&#10;Description automatically generated with medium confidence">
            <a:extLst>
              <a:ext uri="{FF2B5EF4-FFF2-40B4-BE49-F238E27FC236}">
                <a16:creationId xmlns:a16="http://schemas.microsoft.com/office/drawing/2014/main" id="{A53FA246-192B-49F7-8642-260F739AC94D}"/>
              </a:ext>
            </a:extLst>
          </p:cNvPr>
          <p:cNvPicPr/>
          <p:nvPr/>
        </p:nvPicPr>
        <p:blipFill>
          <a:blip r:embed="rId19">
            <a:extLst>
              <a:ext uri="{28A0092B-C50C-407E-A947-70E740481C1C}">
                <a14:useLocalDpi xmlns:a14="http://schemas.microsoft.com/office/drawing/2010/main" val="0"/>
              </a:ext>
            </a:extLst>
          </a:blip>
          <a:srcRect/>
          <a:stretch>
            <a:fillRect/>
          </a:stretch>
        </p:blipFill>
        <p:spPr bwMode="auto">
          <a:xfrm>
            <a:off x="3257629" y="4275057"/>
            <a:ext cx="1703070" cy="238125"/>
          </a:xfrm>
          <a:prstGeom prst="rect">
            <a:avLst/>
          </a:prstGeom>
          <a:noFill/>
          <a:ln>
            <a:noFill/>
          </a:ln>
        </p:spPr>
      </p:pic>
      <p:pic>
        <p:nvPicPr>
          <p:cNvPr id="25" name="Picture 24" descr="Logo, company name&#10;&#10;Description automatically generated">
            <a:extLst>
              <a:ext uri="{FF2B5EF4-FFF2-40B4-BE49-F238E27FC236}">
                <a16:creationId xmlns:a16="http://schemas.microsoft.com/office/drawing/2014/main" id="{A5719E57-DFBF-4947-A3B0-A51702FC0B65}"/>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77145" y="3938385"/>
            <a:ext cx="1047750" cy="1047750"/>
          </a:xfrm>
          <a:prstGeom prst="rect">
            <a:avLst/>
          </a:prstGeom>
          <a:noFill/>
          <a:ln>
            <a:noFill/>
          </a:ln>
        </p:spPr>
      </p:pic>
      <p:pic>
        <p:nvPicPr>
          <p:cNvPr id="26" name="Picture 25" descr="Logo&#10;&#10;Description automatically generated">
            <a:extLst>
              <a:ext uri="{FF2B5EF4-FFF2-40B4-BE49-F238E27FC236}">
                <a16:creationId xmlns:a16="http://schemas.microsoft.com/office/drawing/2014/main" id="{89835C95-FF6B-4774-AE86-7088E0303BA3}"/>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6750810" y="4043916"/>
            <a:ext cx="1200150" cy="700405"/>
          </a:xfrm>
          <a:prstGeom prst="rect">
            <a:avLst/>
          </a:prstGeom>
          <a:noFill/>
          <a:ln>
            <a:noFill/>
          </a:ln>
        </p:spPr>
      </p:pic>
      <p:pic>
        <p:nvPicPr>
          <p:cNvPr id="27" name="Picture 26" descr="Logo, company name&#10;&#10;Description automatically generated">
            <a:extLst>
              <a:ext uri="{FF2B5EF4-FFF2-40B4-BE49-F238E27FC236}">
                <a16:creationId xmlns:a16="http://schemas.microsoft.com/office/drawing/2014/main" id="{1B9257D8-C6BA-4016-94D7-4E5F0EB5E94C}"/>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30870" y="3998029"/>
            <a:ext cx="1935480" cy="929640"/>
          </a:xfrm>
          <a:prstGeom prst="rect">
            <a:avLst/>
          </a:prstGeom>
          <a:noFill/>
          <a:ln>
            <a:noFill/>
          </a:ln>
        </p:spPr>
      </p:pic>
      <p:pic>
        <p:nvPicPr>
          <p:cNvPr id="3" name="Picture 2">
            <a:extLst>
              <a:ext uri="{FF2B5EF4-FFF2-40B4-BE49-F238E27FC236}">
                <a16:creationId xmlns:a16="http://schemas.microsoft.com/office/drawing/2014/main" id="{C6934CA4-C5D5-4B53-9A8C-B3EF3646950E}"/>
              </a:ext>
            </a:extLst>
          </p:cNvPr>
          <p:cNvPicPr>
            <a:picLocks noChangeAspect="1"/>
          </p:cNvPicPr>
          <p:nvPr/>
        </p:nvPicPr>
        <p:blipFill>
          <a:blip r:embed="rId23"/>
          <a:stretch>
            <a:fillRect/>
          </a:stretch>
        </p:blipFill>
        <p:spPr>
          <a:xfrm>
            <a:off x="3257629" y="4762337"/>
            <a:ext cx="1318907" cy="956632"/>
          </a:xfrm>
          <a:prstGeom prst="rect">
            <a:avLst/>
          </a:prstGeom>
        </p:spPr>
      </p:pic>
      <p:pic>
        <p:nvPicPr>
          <p:cNvPr id="28" name="Picture 27" descr="Ocelot Sponsor Logo">
            <a:extLst>
              <a:ext uri="{FF2B5EF4-FFF2-40B4-BE49-F238E27FC236}">
                <a16:creationId xmlns:a16="http://schemas.microsoft.com/office/drawing/2014/main" id="{F930C5CD-94FA-45FD-92F7-978A9F29EE00}"/>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166020" y="2428725"/>
            <a:ext cx="1549400" cy="306070"/>
          </a:xfrm>
          <a:prstGeom prst="rect">
            <a:avLst/>
          </a:prstGeom>
          <a:noFill/>
          <a:ln>
            <a:noFill/>
          </a:ln>
        </p:spPr>
      </p:pic>
      <p:pic>
        <p:nvPicPr>
          <p:cNvPr id="29" name="Picture 28" descr="OSFA_Logo">
            <a:extLst>
              <a:ext uri="{FF2B5EF4-FFF2-40B4-BE49-F238E27FC236}">
                <a16:creationId xmlns:a16="http://schemas.microsoft.com/office/drawing/2014/main" id="{6D4FE608-57A1-4032-912D-3FE47674F583}"/>
              </a:ext>
            </a:extLst>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289845" y="5173104"/>
            <a:ext cx="1022350" cy="636270"/>
          </a:xfrm>
          <a:prstGeom prst="rect">
            <a:avLst/>
          </a:prstGeom>
          <a:noFill/>
          <a:ln>
            <a:noFill/>
          </a:ln>
        </p:spPr>
      </p:pic>
      <p:pic>
        <p:nvPicPr>
          <p:cNvPr id="30" name="Picture 29" descr="Discover Student Loans">
            <a:extLst>
              <a:ext uri="{FF2B5EF4-FFF2-40B4-BE49-F238E27FC236}">
                <a16:creationId xmlns:a16="http://schemas.microsoft.com/office/drawing/2014/main" id="{6043B494-F189-4EC6-835F-161549533DF2}"/>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371802" y="5052219"/>
            <a:ext cx="1005205" cy="513715"/>
          </a:xfrm>
          <a:prstGeom prst="rect">
            <a:avLst/>
          </a:prstGeom>
          <a:noFill/>
          <a:ln>
            <a:noFill/>
          </a:ln>
        </p:spPr>
      </p:pic>
      <p:pic>
        <p:nvPicPr>
          <p:cNvPr id="31" name="Picture 30" descr="credible sponsor Logo">
            <a:extLst>
              <a:ext uri="{FF2B5EF4-FFF2-40B4-BE49-F238E27FC236}">
                <a16:creationId xmlns:a16="http://schemas.microsoft.com/office/drawing/2014/main" id="{37255571-255F-46AC-9C5A-BEDD5D1911AC}"/>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50810" y="5175726"/>
            <a:ext cx="1200150" cy="266700"/>
          </a:xfrm>
          <a:prstGeom prst="rect">
            <a:avLst/>
          </a:prstGeom>
          <a:noFill/>
          <a:ln>
            <a:noFill/>
          </a:ln>
        </p:spPr>
      </p:pic>
    </p:spTree>
    <p:extLst>
      <p:ext uri="{BB962C8B-B14F-4D97-AF65-F5344CB8AC3E}">
        <p14:creationId xmlns:p14="http://schemas.microsoft.com/office/powerpoint/2010/main" val="701228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017A8B-371E-4465-B10F-27CF4DB2FFEB}"/>
              </a:ext>
            </a:extLst>
          </p:cNvPr>
          <p:cNvSpPr>
            <a:spLocks noGrp="1"/>
          </p:cNvSpPr>
          <p:nvPr>
            <p:ph type="subTitle" idx="1"/>
          </p:nvPr>
        </p:nvSpPr>
        <p:spPr>
          <a:xfrm>
            <a:off x="1524000" y="2601119"/>
            <a:ext cx="9144000" cy="1655762"/>
          </a:xfrm>
        </p:spPr>
        <p:txBody>
          <a:bodyPr>
            <a:normAutofit/>
          </a:bodyPr>
          <a:lstStyle/>
          <a:p>
            <a:r>
              <a:rPr lang="en-US" sz="9600" dirty="0"/>
              <a:t>Questions?</a:t>
            </a:r>
          </a:p>
        </p:txBody>
      </p:sp>
      <p:pic>
        <p:nvPicPr>
          <p:cNvPr id="7" name="Picture 6">
            <a:extLst>
              <a:ext uri="{FF2B5EF4-FFF2-40B4-BE49-F238E27FC236}">
                <a16:creationId xmlns:a16="http://schemas.microsoft.com/office/drawing/2014/main" id="{0C6194DA-0049-4287-ADEF-21E2DF278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443" y="248443"/>
            <a:ext cx="6615114" cy="2205038"/>
          </a:xfrm>
          <a:prstGeom prst="rect">
            <a:avLst/>
          </a:prstGeom>
        </p:spPr>
      </p:pic>
      <p:pic>
        <p:nvPicPr>
          <p:cNvPr id="9" name="Picture 8">
            <a:extLst>
              <a:ext uri="{FF2B5EF4-FFF2-40B4-BE49-F238E27FC236}">
                <a16:creationId xmlns:a16="http://schemas.microsoft.com/office/drawing/2014/main" id="{0F9FFC9F-11C2-4DA3-B78D-1CCC90A1B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949" y="4404519"/>
            <a:ext cx="2736102" cy="2297342"/>
          </a:xfrm>
          <a:prstGeom prst="rect">
            <a:avLst/>
          </a:prstGeom>
        </p:spPr>
      </p:pic>
      <p:sp>
        <p:nvSpPr>
          <p:cNvPr id="10" name="Slide Number Placeholder 9">
            <a:extLst>
              <a:ext uri="{FF2B5EF4-FFF2-40B4-BE49-F238E27FC236}">
                <a16:creationId xmlns:a16="http://schemas.microsoft.com/office/drawing/2014/main" id="{53278646-03CC-4CDF-8B06-FC2E4A0B2CCE}"/>
              </a:ext>
            </a:extLst>
          </p:cNvPr>
          <p:cNvSpPr>
            <a:spLocks noGrp="1"/>
          </p:cNvSpPr>
          <p:nvPr>
            <p:ph type="sldNum" sz="quarter" idx="12"/>
          </p:nvPr>
        </p:nvSpPr>
        <p:spPr/>
        <p:txBody>
          <a:bodyPr/>
          <a:lstStyle/>
          <a:p>
            <a:fld id="{3159B74A-0164-445D-A750-9F6B0542B371}" type="slidenum">
              <a:rPr lang="en-US" smtClean="0"/>
              <a:t>35</a:t>
            </a:fld>
            <a:endParaRPr lang="en-US" dirty="0"/>
          </a:p>
        </p:txBody>
      </p:sp>
    </p:spTree>
    <p:extLst>
      <p:ext uri="{BB962C8B-B14F-4D97-AF65-F5344CB8AC3E}">
        <p14:creationId xmlns:p14="http://schemas.microsoft.com/office/powerpoint/2010/main" val="222104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Financial Issues are a Top Concern</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7936709" cy="4351338"/>
          </a:xfrm>
        </p:spPr>
        <p:txBody>
          <a:bodyPr/>
          <a:lstStyle/>
          <a:p>
            <a:pPr marL="0" indent="0">
              <a:buNone/>
            </a:pPr>
            <a:r>
              <a:rPr lang="en-US" b="1" dirty="0">
                <a:solidFill>
                  <a:srgbClr val="272973"/>
                </a:solidFill>
              </a:rPr>
              <a:t>Which of the following causes you the most stress?</a:t>
            </a:r>
          </a:p>
          <a:p>
            <a:pPr marL="0" indent="0">
              <a:buNone/>
            </a:pPr>
            <a:endParaRPr lang="en-US"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4</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descr="Chart, bar chart&#10;&#10;Description automatically generated">
            <a:extLst>
              <a:ext uri="{FF2B5EF4-FFF2-40B4-BE49-F238E27FC236}">
                <a16:creationId xmlns:a16="http://schemas.microsoft.com/office/drawing/2014/main" id="{706CDCF4-D14A-2A47-82C1-345227E0669F}"/>
              </a:ext>
            </a:extLst>
          </p:cNvPr>
          <p:cNvPicPr>
            <a:picLocks noChangeAspect="1"/>
          </p:cNvPicPr>
          <p:nvPr/>
        </p:nvPicPr>
        <p:blipFill rotWithShape="1">
          <a:blip r:embed="rId4">
            <a:extLst>
              <a:ext uri="{28A0092B-C50C-407E-A947-70E740481C1C}">
                <a14:useLocalDpi xmlns:a14="http://schemas.microsoft.com/office/drawing/2010/main" val="0"/>
              </a:ext>
            </a:extLst>
          </a:blip>
          <a:srcRect r="2655" b="12506"/>
          <a:stretch/>
        </p:blipFill>
        <p:spPr>
          <a:xfrm>
            <a:off x="3387043" y="2459074"/>
            <a:ext cx="5784663" cy="3466212"/>
          </a:xfrm>
          <a:prstGeom prst="rect">
            <a:avLst/>
          </a:prstGeom>
        </p:spPr>
      </p:pic>
      <p:sp>
        <p:nvSpPr>
          <p:cNvPr id="7" name="TextBox 6">
            <a:extLst>
              <a:ext uri="{FF2B5EF4-FFF2-40B4-BE49-F238E27FC236}">
                <a16:creationId xmlns:a16="http://schemas.microsoft.com/office/drawing/2014/main" id="{50E4F4D9-7288-7249-9F7F-7B1F329D7F5D}"/>
              </a:ext>
            </a:extLst>
          </p:cNvPr>
          <p:cNvSpPr txBox="1"/>
          <p:nvPr/>
        </p:nvSpPr>
        <p:spPr>
          <a:xfrm>
            <a:off x="3417093" y="6441873"/>
            <a:ext cx="1930400" cy="253916"/>
          </a:xfrm>
          <a:prstGeom prst="rect">
            <a:avLst/>
          </a:prstGeom>
          <a:noFill/>
        </p:spPr>
        <p:txBody>
          <a:bodyPr wrap="square" rtlCol="0">
            <a:spAutoFit/>
          </a:bodyPr>
          <a:lstStyle/>
          <a:p>
            <a:r>
              <a:rPr lang="en-US" sz="1000" dirty="0">
                <a:solidFill>
                  <a:srgbClr val="343434"/>
                </a:solidFill>
              </a:rPr>
              <a:t>Source: Price Waterhouse Cooper</a:t>
            </a:r>
          </a:p>
        </p:txBody>
      </p:sp>
    </p:spTree>
    <p:extLst>
      <p:ext uri="{BB962C8B-B14F-4D97-AF65-F5344CB8AC3E}">
        <p14:creationId xmlns:p14="http://schemas.microsoft.com/office/powerpoint/2010/main" val="403584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1581455" y="1806771"/>
            <a:ext cx="9612086" cy="3566646"/>
          </a:xfrm>
        </p:spPr>
        <p:txBody>
          <a:bodyPr/>
          <a:lstStyle/>
          <a:p>
            <a:pPr marL="0" indent="0">
              <a:buNone/>
            </a:pPr>
            <a:r>
              <a:rPr lang="en-US" dirty="0"/>
              <a:t>Student Loan Landscape</a:t>
            </a:r>
          </a:p>
          <a:p>
            <a:endParaRPr lang="en-US" sz="1200" dirty="0"/>
          </a:p>
          <a:p>
            <a:pPr marL="0" indent="0">
              <a:buNone/>
            </a:pPr>
            <a:r>
              <a:rPr lang="en-US" dirty="0"/>
              <a:t>Student Loan Repayment Assistance (SLRA) Background</a:t>
            </a:r>
            <a:br>
              <a:rPr lang="en-US" dirty="0"/>
            </a:br>
            <a:r>
              <a:rPr lang="en-US" dirty="0"/>
              <a:t>and Features</a:t>
            </a:r>
          </a:p>
          <a:p>
            <a:pPr marL="0" indent="0">
              <a:spcBef>
                <a:spcPts val="3100"/>
              </a:spcBef>
              <a:buNone/>
            </a:pPr>
            <a:r>
              <a:rPr lang="en-US" dirty="0"/>
              <a:t>Critical Benefit for Borrowers and Businesses</a:t>
            </a:r>
          </a:p>
          <a:p>
            <a:pPr marL="0" indent="0">
              <a:spcBef>
                <a:spcPts val="3100"/>
              </a:spcBef>
              <a:buNone/>
            </a:pPr>
            <a:r>
              <a:rPr lang="en-US" dirty="0"/>
              <a:t>Help your Alumni Take Action</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5</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cxnSp>
        <p:nvCxnSpPr>
          <p:cNvPr id="6" name="Straight Connector 5">
            <a:extLst>
              <a:ext uri="{FF2B5EF4-FFF2-40B4-BE49-F238E27FC236}">
                <a16:creationId xmlns:a16="http://schemas.microsoft.com/office/drawing/2014/main" id="{91A5C2F7-A7CE-7D4A-BF77-D65CEBA00D33}"/>
              </a:ext>
            </a:extLst>
          </p:cNvPr>
          <p:cNvCxnSpPr>
            <a:cxnSpLocks/>
          </p:cNvCxnSpPr>
          <p:nvPr/>
        </p:nvCxnSpPr>
        <p:spPr>
          <a:xfrm flipH="1">
            <a:off x="1165008" y="2256471"/>
            <a:ext cx="3716" cy="2373106"/>
          </a:xfrm>
          <a:prstGeom prst="line">
            <a:avLst/>
          </a:prstGeom>
          <a:ln w="38100">
            <a:solidFill>
              <a:srgbClr val="272973"/>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6D5575E-8383-6546-90C6-1F7D1ADB632E}"/>
              </a:ext>
            </a:extLst>
          </p:cNvPr>
          <p:cNvSpPr/>
          <p:nvPr/>
        </p:nvSpPr>
        <p:spPr>
          <a:xfrm>
            <a:off x="910046" y="1775531"/>
            <a:ext cx="512064" cy="512064"/>
          </a:xfrm>
          <a:prstGeom prst="ellipse">
            <a:avLst/>
          </a:prstGeom>
          <a:solidFill>
            <a:schemeClr val="bg1"/>
          </a:solidFill>
          <a:ln w="38100">
            <a:solidFill>
              <a:srgbClr val="272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72973"/>
                </a:solidFill>
              </a:rPr>
              <a:t>1</a:t>
            </a:r>
          </a:p>
        </p:txBody>
      </p:sp>
      <p:sp>
        <p:nvSpPr>
          <p:cNvPr id="8" name="Oval 7">
            <a:extLst>
              <a:ext uri="{FF2B5EF4-FFF2-40B4-BE49-F238E27FC236}">
                <a16:creationId xmlns:a16="http://schemas.microsoft.com/office/drawing/2014/main" id="{7CDE6F54-6DC4-0849-A6CC-D0E804F796F6}"/>
              </a:ext>
            </a:extLst>
          </p:cNvPr>
          <p:cNvSpPr/>
          <p:nvPr/>
        </p:nvSpPr>
        <p:spPr>
          <a:xfrm>
            <a:off x="910046" y="2747106"/>
            <a:ext cx="512064" cy="512064"/>
          </a:xfrm>
          <a:prstGeom prst="ellipse">
            <a:avLst/>
          </a:prstGeom>
          <a:solidFill>
            <a:schemeClr val="bg1"/>
          </a:solidFill>
          <a:ln w="38100">
            <a:solidFill>
              <a:srgbClr val="272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a:t>
            </a:r>
          </a:p>
        </p:txBody>
      </p:sp>
      <p:sp>
        <p:nvSpPr>
          <p:cNvPr id="10" name="Oval 9">
            <a:extLst>
              <a:ext uri="{FF2B5EF4-FFF2-40B4-BE49-F238E27FC236}">
                <a16:creationId xmlns:a16="http://schemas.microsoft.com/office/drawing/2014/main" id="{7257131D-BBC5-AB40-88C8-A36DAC180BF3}"/>
              </a:ext>
            </a:extLst>
          </p:cNvPr>
          <p:cNvSpPr/>
          <p:nvPr/>
        </p:nvSpPr>
        <p:spPr>
          <a:xfrm>
            <a:off x="910046" y="4523597"/>
            <a:ext cx="512064" cy="512064"/>
          </a:xfrm>
          <a:prstGeom prst="ellipse">
            <a:avLst/>
          </a:prstGeom>
          <a:solidFill>
            <a:schemeClr val="bg1"/>
          </a:solidFill>
          <a:ln w="38100">
            <a:solidFill>
              <a:srgbClr val="272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12" name="Oval 11">
            <a:extLst>
              <a:ext uri="{FF2B5EF4-FFF2-40B4-BE49-F238E27FC236}">
                <a16:creationId xmlns:a16="http://schemas.microsoft.com/office/drawing/2014/main" id="{6B0C854C-3DA1-FF40-B858-C3C63975F134}"/>
              </a:ext>
            </a:extLst>
          </p:cNvPr>
          <p:cNvSpPr/>
          <p:nvPr/>
        </p:nvSpPr>
        <p:spPr>
          <a:xfrm>
            <a:off x="910046" y="3742228"/>
            <a:ext cx="512064" cy="512064"/>
          </a:xfrm>
          <a:prstGeom prst="ellipse">
            <a:avLst/>
          </a:prstGeom>
          <a:solidFill>
            <a:schemeClr val="bg1"/>
          </a:solidFill>
          <a:ln w="38100">
            <a:solidFill>
              <a:srgbClr val="272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Tree>
    <p:extLst>
      <p:ext uri="{BB962C8B-B14F-4D97-AF65-F5344CB8AC3E}">
        <p14:creationId xmlns:p14="http://schemas.microsoft.com/office/powerpoint/2010/main" val="140816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a:xfrm>
            <a:off x="831850" y="1815242"/>
            <a:ext cx="10515600" cy="2852737"/>
          </a:xfrm>
        </p:spPr>
        <p:txBody>
          <a:bodyPr anchor="ctr" anchorCtr="0"/>
          <a:lstStyle/>
          <a:p>
            <a:r>
              <a:rPr lang="en-US" dirty="0"/>
              <a:t>Student Loan Landscape</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6</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347793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Burden of Debt Weighs Heavily on Borrowers </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7</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8" name="TextBox 7">
            <a:extLst>
              <a:ext uri="{FF2B5EF4-FFF2-40B4-BE49-F238E27FC236}">
                <a16:creationId xmlns:a16="http://schemas.microsoft.com/office/drawing/2014/main" id="{B8E7B0CD-F3F1-BB4D-88FE-862B560B3696}"/>
              </a:ext>
            </a:extLst>
          </p:cNvPr>
          <p:cNvSpPr txBox="1"/>
          <p:nvPr/>
        </p:nvSpPr>
        <p:spPr>
          <a:xfrm>
            <a:off x="2153214" y="4018890"/>
            <a:ext cx="3600069" cy="1569660"/>
          </a:xfrm>
          <a:prstGeom prst="rect">
            <a:avLst/>
          </a:prstGeom>
          <a:noFill/>
        </p:spPr>
        <p:txBody>
          <a:bodyPr wrap="square" rtlCol="0">
            <a:spAutoFit/>
          </a:bodyPr>
          <a:lstStyle/>
          <a:p>
            <a:r>
              <a:rPr lang="en-US" sz="2400" b="1" dirty="0">
                <a:solidFill>
                  <a:srgbClr val="272973"/>
                </a:solidFill>
              </a:rPr>
              <a:t>64% of adults </a:t>
            </a:r>
            <a:r>
              <a:rPr lang="en-US" sz="2400" dirty="0"/>
              <a:t>feel a lot of stress or some stress about undergraduate student loan debt</a:t>
            </a:r>
            <a:endParaRPr lang="en-US" sz="2400" baseline="30000" dirty="0">
              <a:highlight>
                <a:srgbClr val="FFFF00"/>
              </a:highlight>
            </a:endParaRPr>
          </a:p>
        </p:txBody>
      </p:sp>
      <p:pic>
        <p:nvPicPr>
          <p:cNvPr id="9" name="Picture 8" descr="Logo, icon&#10;&#10;Description automatically generated">
            <a:extLst>
              <a:ext uri="{FF2B5EF4-FFF2-40B4-BE49-F238E27FC236}">
                <a16:creationId xmlns:a16="http://schemas.microsoft.com/office/drawing/2014/main" id="{E7BF1467-59D2-8241-A7E7-7EC4DD16A4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22053" y="1872501"/>
            <a:ext cx="2062390" cy="2044139"/>
          </a:xfrm>
          <a:prstGeom prst="rect">
            <a:avLst/>
          </a:prstGeom>
        </p:spPr>
      </p:pic>
      <p:sp>
        <p:nvSpPr>
          <p:cNvPr id="10" name="Rectangle 9">
            <a:extLst>
              <a:ext uri="{FF2B5EF4-FFF2-40B4-BE49-F238E27FC236}">
                <a16:creationId xmlns:a16="http://schemas.microsoft.com/office/drawing/2014/main" id="{0FE97E0C-CCD5-1D48-A28A-E12B1904FB73}"/>
              </a:ext>
            </a:extLst>
          </p:cNvPr>
          <p:cNvSpPr/>
          <p:nvPr/>
        </p:nvSpPr>
        <p:spPr>
          <a:xfrm>
            <a:off x="6303716" y="1911986"/>
            <a:ext cx="3762103" cy="3902321"/>
          </a:xfrm>
          <a:prstGeom prst="rect">
            <a:avLst/>
          </a:prstGeom>
          <a:solidFill>
            <a:srgbClr val="EFE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toy&#10;&#10;Description automatically generated">
            <a:extLst>
              <a:ext uri="{FF2B5EF4-FFF2-40B4-BE49-F238E27FC236}">
                <a16:creationId xmlns:a16="http://schemas.microsoft.com/office/drawing/2014/main" id="{56562E4E-21A6-3946-BA99-334A474AEB1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29956" y="2024061"/>
            <a:ext cx="2375623" cy="1716491"/>
          </a:xfrm>
          <a:prstGeom prst="rect">
            <a:avLst/>
          </a:prstGeom>
        </p:spPr>
      </p:pic>
      <p:sp>
        <p:nvSpPr>
          <p:cNvPr id="12" name="TextBox 11">
            <a:extLst>
              <a:ext uri="{FF2B5EF4-FFF2-40B4-BE49-F238E27FC236}">
                <a16:creationId xmlns:a16="http://schemas.microsoft.com/office/drawing/2014/main" id="{78470D50-08B5-A048-B30A-7D23B48714DB}"/>
              </a:ext>
            </a:extLst>
          </p:cNvPr>
          <p:cNvSpPr txBox="1"/>
          <p:nvPr/>
        </p:nvSpPr>
        <p:spPr>
          <a:xfrm>
            <a:off x="6487470" y="4018890"/>
            <a:ext cx="3540901" cy="1569660"/>
          </a:xfrm>
          <a:prstGeom prst="rect">
            <a:avLst/>
          </a:prstGeom>
          <a:noFill/>
        </p:spPr>
        <p:txBody>
          <a:bodyPr wrap="square" rtlCol="0">
            <a:spAutoFit/>
          </a:bodyPr>
          <a:lstStyle/>
          <a:p>
            <a:r>
              <a:rPr lang="en-US" sz="2400" b="1" dirty="0">
                <a:solidFill>
                  <a:srgbClr val="272973"/>
                </a:solidFill>
              </a:rPr>
              <a:t>of student loan borrowers</a:t>
            </a:r>
            <a:br>
              <a:rPr lang="en-US" sz="2400" dirty="0"/>
            </a:br>
            <a:r>
              <a:rPr lang="en-US" sz="2400" dirty="0"/>
              <a:t>feel student loans are impacting their ability to meet their financial goals</a:t>
            </a:r>
          </a:p>
        </p:txBody>
      </p:sp>
      <p:grpSp>
        <p:nvGrpSpPr>
          <p:cNvPr id="13" name="Group 12">
            <a:extLst>
              <a:ext uri="{FF2B5EF4-FFF2-40B4-BE49-F238E27FC236}">
                <a16:creationId xmlns:a16="http://schemas.microsoft.com/office/drawing/2014/main" id="{B7B5EF83-9A54-DC46-BD8C-D25254F76C7E}"/>
              </a:ext>
            </a:extLst>
          </p:cNvPr>
          <p:cNvGrpSpPr/>
          <p:nvPr/>
        </p:nvGrpSpPr>
        <p:grpSpPr>
          <a:xfrm>
            <a:off x="6502777" y="3158124"/>
            <a:ext cx="1571775" cy="1200329"/>
            <a:chOff x="5008805" y="3209925"/>
            <a:chExt cx="1571775" cy="1200329"/>
          </a:xfrm>
        </p:grpSpPr>
        <p:sp>
          <p:nvSpPr>
            <p:cNvPr id="14" name="TextBox 13">
              <a:extLst>
                <a:ext uri="{FF2B5EF4-FFF2-40B4-BE49-F238E27FC236}">
                  <a16:creationId xmlns:a16="http://schemas.microsoft.com/office/drawing/2014/main" id="{76DF52C1-651C-D146-A392-7E031BA077C9}"/>
                </a:ext>
              </a:extLst>
            </p:cNvPr>
            <p:cNvSpPr txBox="1"/>
            <p:nvPr/>
          </p:nvSpPr>
          <p:spPr>
            <a:xfrm>
              <a:off x="5008805" y="3209925"/>
              <a:ext cx="935301" cy="1200329"/>
            </a:xfrm>
            <a:prstGeom prst="rect">
              <a:avLst/>
            </a:prstGeom>
            <a:noFill/>
          </p:spPr>
          <p:txBody>
            <a:bodyPr wrap="square" rtlCol="0">
              <a:spAutoFit/>
            </a:bodyPr>
            <a:lstStyle/>
            <a:p>
              <a:r>
                <a:rPr lang="en-US" sz="5400" b="1" dirty="0">
                  <a:solidFill>
                    <a:srgbClr val="272973"/>
                  </a:solidFill>
                </a:rPr>
                <a:t>95</a:t>
              </a:r>
              <a:endParaRPr lang="en-US" sz="5400" b="1" baseline="30000" dirty="0">
                <a:solidFill>
                  <a:srgbClr val="272973"/>
                </a:solidFill>
              </a:endParaRPr>
            </a:p>
            <a:p>
              <a:endParaRPr lang="en-US" dirty="0"/>
            </a:p>
          </p:txBody>
        </p:sp>
        <p:sp>
          <p:nvSpPr>
            <p:cNvPr id="15" name="TextBox 14">
              <a:extLst>
                <a:ext uri="{FF2B5EF4-FFF2-40B4-BE49-F238E27FC236}">
                  <a16:creationId xmlns:a16="http://schemas.microsoft.com/office/drawing/2014/main" id="{EC03E6BB-FB4E-6349-BB8B-D63B13DFD9F7}"/>
                </a:ext>
              </a:extLst>
            </p:cNvPr>
            <p:cNvSpPr txBox="1"/>
            <p:nvPr/>
          </p:nvSpPr>
          <p:spPr>
            <a:xfrm>
              <a:off x="5736209" y="3293562"/>
              <a:ext cx="844371" cy="630942"/>
            </a:xfrm>
            <a:prstGeom prst="rect">
              <a:avLst/>
            </a:prstGeom>
            <a:noFill/>
          </p:spPr>
          <p:txBody>
            <a:bodyPr wrap="square" rtlCol="0">
              <a:spAutoFit/>
            </a:bodyPr>
            <a:lstStyle/>
            <a:p>
              <a:r>
                <a:rPr lang="en-US" sz="3500" b="1" dirty="0">
                  <a:solidFill>
                    <a:srgbClr val="272973"/>
                  </a:solidFill>
                </a:rPr>
                <a:t>%</a:t>
              </a:r>
              <a:endParaRPr lang="en-US" sz="3500" dirty="0">
                <a:solidFill>
                  <a:srgbClr val="272973"/>
                </a:solidFill>
              </a:endParaRPr>
            </a:p>
          </p:txBody>
        </p:sp>
      </p:grpSp>
      <p:sp>
        <p:nvSpPr>
          <p:cNvPr id="16" name="Oval 15">
            <a:extLst>
              <a:ext uri="{FF2B5EF4-FFF2-40B4-BE49-F238E27FC236}">
                <a16:creationId xmlns:a16="http://schemas.microsoft.com/office/drawing/2014/main" id="{AAAC27A0-DF11-C44C-A774-8F1F95C906CF}"/>
              </a:ext>
            </a:extLst>
          </p:cNvPr>
          <p:cNvSpPr/>
          <p:nvPr/>
        </p:nvSpPr>
        <p:spPr>
          <a:xfrm>
            <a:off x="3324245" y="2267653"/>
            <a:ext cx="1284633" cy="1248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C92BD972-BD35-E243-A86B-58ADB1289372}"/>
              </a:ext>
            </a:extLst>
          </p:cNvPr>
          <p:cNvGrpSpPr/>
          <p:nvPr/>
        </p:nvGrpSpPr>
        <p:grpSpPr>
          <a:xfrm>
            <a:off x="3351215" y="2431734"/>
            <a:ext cx="1571775" cy="1200329"/>
            <a:chOff x="5008805" y="3209925"/>
            <a:chExt cx="1571775" cy="1200329"/>
          </a:xfrm>
        </p:grpSpPr>
        <p:sp>
          <p:nvSpPr>
            <p:cNvPr id="18" name="TextBox 17">
              <a:extLst>
                <a:ext uri="{FF2B5EF4-FFF2-40B4-BE49-F238E27FC236}">
                  <a16:creationId xmlns:a16="http://schemas.microsoft.com/office/drawing/2014/main" id="{6716E816-19F7-F34B-A532-2A8527D690F6}"/>
                </a:ext>
              </a:extLst>
            </p:cNvPr>
            <p:cNvSpPr txBox="1"/>
            <p:nvPr/>
          </p:nvSpPr>
          <p:spPr>
            <a:xfrm>
              <a:off x="5008805" y="3209925"/>
              <a:ext cx="935301" cy="1200329"/>
            </a:xfrm>
            <a:prstGeom prst="rect">
              <a:avLst/>
            </a:prstGeom>
            <a:noFill/>
          </p:spPr>
          <p:txBody>
            <a:bodyPr wrap="square" rtlCol="0">
              <a:spAutoFit/>
            </a:bodyPr>
            <a:lstStyle/>
            <a:p>
              <a:r>
                <a:rPr lang="en-US" sz="5400" b="1" dirty="0">
                  <a:solidFill>
                    <a:srgbClr val="272973"/>
                  </a:solidFill>
                </a:rPr>
                <a:t>64</a:t>
              </a:r>
              <a:endParaRPr lang="en-US" sz="5400" b="1" baseline="30000" dirty="0">
                <a:solidFill>
                  <a:srgbClr val="272973"/>
                </a:solidFill>
              </a:endParaRPr>
            </a:p>
            <a:p>
              <a:endParaRPr lang="en-US" dirty="0"/>
            </a:p>
          </p:txBody>
        </p:sp>
        <p:sp>
          <p:nvSpPr>
            <p:cNvPr id="19" name="TextBox 18">
              <a:extLst>
                <a:ext uri="{FF2B5EF4-FFF2-40B4-BE49-F238E27FC236}">
                  <a16:creationId xmlns:a16="http://schemas.microsoft.com/office/drawing/2014/main" id="{39EF5D00-B8BE-6049-9D91-DA3F6C966AEB}"/>
                </a:ext>
              </a:extLst>
            </p:cNvPr>
            <p:cNvSpPr txBox="1"/>
            <p:nvPr/>
          </p:nvSpPr>
          <p:spPr>
            <a:xfrm>
              <a:off x="5736209" y="3293562"/>
              <a:ext cx="844371" cy="630942"/>
            </a:xfrm>
            <a:prstGeom prst="rect">
              <a:avLst/>
            </a:prstGeom>
            <a:noFill/>
          </p:spPr>
          <p:txBody>
            <a:bodyPr wrap="square" rtlCol="0">
              <a:spAutoFit/>
            </a:bodyPr>
            <a:lstStyle/>
            <a:p>
              <a:r>
                <a:rPr lang="en-US" sz="3500" b="1" dirty="0">
                  <a:solidFill>
                    <a:srgbClr val="272973"/>
                  </a:solidFill>
                </a:rPr>
                <a:t>%</a:t>
              </a:r>
              <a:endParaRPr lang="en-US" sz="3500" dirty="0">
                <a:solidFill>
                  <a:srgbClr val="272973"/>
                </a:solidFill>
              </a:endParaRPr>
            </a:p>
          </p:txBody>
        </p:sp>
      </p:grpSp>
    </p:spTree>
    <p:extLst>
      <p:ext uri="{BB962C8B-B14F-4D97-AF65-F5344CB8AC3E}">
        <p14:creationId xmlns:p14="http://schemas.microsoft.com/office/powerpoint/2010/main" val="48101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Student Loans Impede Financial Goals</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10515600" cy="702422"/>
          </a:xfrm>
        </p:spPr>
        <p:txBody>
          <a:bodyPr/>
          <a:lstStyle/>
          <a:p>
            <a:pPr marL="0" indent="0">
              <a:buNone/>
            </a:pPr>
            <a:r>
              <a:rPr lang="en-US" dirty="0"/>
              <a:t>Key milestones delayed or prevented by student loan debt</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8</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6" name="TextBox 5">
            <a:extLst>
              <a:ext uri="{FF2B5EF4-FFF2-40B4-BE49-F238E27FC236}">
                <a16:creationId xmlns:a16="http://schemas.microsoft.com/office/drawing/2014/main" id="{3DB1CCEF-BEEA-2040-AE0F-5A0FA44A5FBE}"/>
              </a:ext>
            </a:extLst>
          </p:cNvPr>
          <p:cNvSpPr txBox="1"/>
          <p:nvPr/>
        </p:nvSpPr>
        <p:spPr>
          <a:xfrm>
            <a:off x="3419856" y="6437376"/>
            <a:ext cx="2777308" cy="253916"/>
          </a:xfrm>
          <a:prstGeom prst="rect">
            <a:avLst/>
          </a:prstGeom>
          <a:noFill/>
        </p:spPr>
        <p:txBody>
          <a:bodyPr wrap="square" rtlCol="0">
            <a:spAutoFit/>
          </a:bodyPr>
          <a:lstStyle/>
          <a:p>
            <a:r>
              <a:rPr lang="en-US" sz="1000" dirty="0">
                <a:solidFill>
                  <a:srgbClr val="343434"/>
                </a:solidFill>
              </a:rPr>
              <a:t>Source: Ascendium SLRA Survey (2021)</a:t>
            </a:r>
          </a:p>
        </p:txBody>
      </p:sp>
      <p:pic>
        <p:nvPicPr>
          <p:cNvPr id="7" name="Picture 6" descr="A picture containing text&#10;&#10;Description automatically generated">
            <a:extLst>
              <a:ext uri="{FF2B5EF4-FFF2-40B4-BE49-F238E27FC236}">
                <a16:creationId xmlns:a16="http://schemas.microsoft.com/office/drawing/2014/main" id="{5FB5AE3E-32C5-0940-97AB-C4F01E4BE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305" y="3438447"/>
            <a:ext cx="3485369" cy="2642440"/>
          </a:xfrm>
          <a:prstGeom prst="rect">
            <a:avLst/>
          </a:prstGeom>
        </p:spPr>
      </p:pic>
      <p:sp>
        <p:nvSpPr>
          <p:cNvPr id="8" name="TextBox 7">
            <a:extLst>
              <a:ext uri="{FF2B5EF4-FFF2-40B4-BE49-F238E27FC236}">
                <a16:creationId xmlns:a16="http://schemas.microsoft.com/office/drawing/2014/main" id="{BD3CA39E-0FFB-BD4C-A3D3-E4699EF26A8B}"/>
              </a:ext>
            </a:extLst>
          </p:cNvPr>
          <p:cNvSpPr txBox="1"/>
          <p:nvPr/>
        </p:nvSpPr>
        <p:spPr>
          <a:xfrm>
            <a:off x="2169957" y="2600246"/>
            <a:ext cx="3189930" cy="2142125"/>
          </a:xfrm>
          <a:prstGeom prst="rect">
            <a:avLst/>
          </a:prstGeom>
          <a:noFill/>
        </p:spPr>
        <p:txBody>
          <a:bodyPr wrap="square" rtlCol="0">
            <a:spAutoFit/>
          </a:bodyPr>
          <a:lstStyle/>
          <a:p>
            <a:pPr>
              <a:lnSpc>
                <a:spcPct val="90000"/>
              </a:lnSpc>
            </a:pPr>
            <a:r>
              <a:rPr lang="en-US" sz="2400" b="1" dirty="0">
                <a:solidFill>
                  <a:srgbClr val="272973"/>
                </a:solidFill>
              </a:rPr>
              <a:t>62%</a:t>
            </a:r>
          </a:p>
          <a:p>
            <a:pPr>
              <a:lnSpc>
                <a:spcPct val="90000"/>
              </a:lnSpc>
            </a:pPr>
            <a:r>
              <a:rPr lang="en-US" sz="2000" dirty="0">
                <a:solidFill>
                  <a:schemeClr val="tx2"/>
                </a:solidFill>
              </a:rPr>
              <a:t>Building an emergency fund</a:t>
            </a:r>
          </a:p>
          <a:p>
            <a:pPr>
              <a:lnSpc>
                <a:spcPct val="90000"/>
              </a:lnSpc>
              <a:spcBef>
                <a:spcPts val="800"/>
              </a:spcBef>
            </a:pPr>
            <a:r>
              <a:rPr lang="en-US" sz="2400" b="1" dirty="0">
                <a:solidFill>
                  <a:srgbClr val="272973"/>
                </a:solidFill>
              </a:rPr>
              <a:t>51%</a:t>
            </a:r>
            <a:br>
              <a:rPr lang="en-US" dirty="0"/>
            </a:br>
            <a:r>
              <a:rPr lang="en-US" sz="2000" dirty="0">
                <a:solidFill>
                  <a:schemeClr val="tx2"/>
                </a:solidFill>
              </a:rPr>
              <a:t>Saving for retirement</a:t>
            </a:r>
          </a:p>
          <a:p>
            <a:pPr>
              <a:lnSpc>
                <a:spcPct val="90000"/>
              </a:lnSpc>
              <a:spcBef>
                <a:spcPts val="800"/>
              </a:spcBef>
            </a:pPr>
            <a:r>
              <a:rPr lang="en-US" sz="2400" b="1" dirty="0">
                <a:solidFill>
                  <a:srgbClr val="272973"/>
                </a:solidFill>
              </a:rPr>
              <a:t>50%</a:t>
            </a:r>
            <a:br>
              <a:rPr lang="en-US" dirty="0"/>
            </a:br>
            <a:r>
              <a:rPr lang="en-US" sz="2000" dirty="0">
                <a:solidFill>
                  <a:schemeClr val="tx2"/>
                </a:solidFill>
              </a:rPr>
              <a:t>Purchasing a home</a:t>
            </a:r>
          </a:p>
        </p:txBody>
      </p:sp>
      <p:sp>
        <p:nvSpPr>
          <p:cNvPr id="9" name="TextBox 8">
            <a:extLst>
              <a:ext uri="{FF2B5EF4-FFF2-40B4-BE49-F238E27FC236}">
                <a16:creationId xmlns:a16="http://schemas.microsoft.com/office/drawing/2014/main" id="{6BB68E03-76A4-B149-A61E-36CFD4EA0BD7}"/>
              </a:ext>
            </a:extLst>
          </p:cNvPr>
          <p:cNvSpPr txBox="1"/>
          <p:nvPr/>
        </p:nvSpPr>
        <p:spPr>
          <a:xfrm>
            <a:off x="5447438" y="2600246"/>
            <a:ext cx="3189930" cy="2726900"/>
          </a:xfrm>
          <a:prstGeom prst="rect">
            <a:avLst/>
          </a:prstGeom>
          <a:noFill/>
        </p:spPr>
        <p:txBody>
          <a:bodyPr wrap="square" rtlCol="0">
            <a:spAutoFit/>
          </a:bodyPr>
          <a:lstStyle/>
          <a:p>
            <a:pPr>
              <a:lnSpc>
                <a:spcPct val="90000"/>
              </a:lnSpc>
            </a:pPr>
            <a:r>
              <a:rPr lang="en-US" sz="2400" b="1" dirty="0">
                <a:solidFill>
                  <a:srgbClr val="272973"/>
                </a:solidFill>
              </a:rPr>
              <a:t>46%</a:t>
            </a:r>
          </a:p>
          <a:p>
            <a:pPr>
              <a:lnSpc>
                <a:spcPct val="90000"/>
              </a:lnSpc>
            </a:pPr>
            <a:r>
              <a:rPr lang="en-US" sz="2000" dirty="0">
                <a:solidFill>
                  <a:schemeClr val="tx2"/>
                </a:solidFill>
              </a:rPr>
              <a:t>Paying off non-student</a:t>
            </a:r>
            <a:br>
              <a:rPr lang="en-US" sz="2000" dirty="0">
                <a:solidFill>
                  <a:schemeClr val="tx2"/>
                </a:solidFill>
              </a:rPr>
            </a:br>
            <a:r>
              <a:rPr lang="en-US" sz="2000" dirty="0">
                <a:solidFill>
                  <a:schemeClr val="tx2"/>
                </a:solidFill>
              </a:rPr>
              <a:t>loan debt (e.g., credit card)</a:t>
            </a:r>
          </a:p>
          <a:p>
            <a:pPr>
              <a:lnSpc>
                <a:spcPct val="90000"/>
              </a:lnSpc>
              <a:spcBef>
                <a:spcPts val="800"/>
              </a:spcBef>
            </a:pPr>
            <a:r>
              <a:rPr lang="en-US" sz="2400" b="1" dirty="0">
                <a:solidFill>
                  <a:srgbClr val="272973"/>
                </a:solidFill>
              </a:rPr>
              <a:t>39%</a:t>
            </a:r>
            <a:br>
              <a:rPr lang="en-US" dirty="0"/>
            </a:br>
            <a:r>
              <a:rPr lang="en-US" sz="2000" dirty="0">
                <a:solidFill>
                  <a:schemeClr val="tx2"/>
                </a:solidFill>
              </a:rPr>
              <a:t>Pursuing more education</a:t>
            </a:r>
          </a:p>
          <a:p>
            <a:pPr>
              <a:lnSpc>
                <a:spcPct val="90000"/>
              </a:lnSpc>
              <a:spcBef>
                <a:spcPts val="800"/>
              </a:spcBef>
            </a:pPr>
            <a:r>
              <a:rPr lang="en-US" sz="2400" b="1" dirty="0">
                <a:solidFill>
                  <a:srgbClr val="272973"/>
                </a:solidFill>
              </a:rPr>
              <a:t>34%</a:t>
            </a:r>
            <a:br>
              <a:rPr lang="en-US" dirty="0"/>
            </a:br>
            <a:r>
              <a:rPr lang="en-US" sz="2000" dirty="0">
                <a:solidFill>
                  <a:schemeClr val="tx2"/>
                </a:solidFill>
              </a:rPr>
              <a:t>Purchasing or</a:t>
            </a:r>
            <a:br>
              <a:rPr lang="en-US" sz="2000" dirty="0">
                <a:solidFill>
                  <a:schemeClr val="tx2"/>
                </a:solidFill>
              </a:rPr>
            </a:br>
            <a:r>
              <a:rPr lang="en-US" sz="2000" dirty="0">
                <a:solidFill>
                  <a:schemeClr val="tx2"/>
                </a:solidFill>
              </a:rPr>
              <a:t>leasing a car</a:t>
            </a:r>
          </a:p>
        </p:txBody>
      </p:sp>
    </p:spTree>
    <p:extLst>
      <p:ext uri="{BB962C8B-B14F-4D97-AF65-F5344CB8AC3E}">
        <p14:creationId xmlns:p14="http://schemas.microsoft.com/office/powerpoint/2010/main" val="417867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Not Just a Millennial Problem </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4910667" cy="3499908"/>
          </a:xfrm>
        </p:spPr>
        <p:txBody>
          <a:bodyPr>
            <a:noAutofit/>
          </a:bodyPr>
          <a:lstStyle/>
          <a:p>
            <a:pPr marL="288925" indent="-288925">
              <a:lnSpc>
                <a:spcPct val="100000"/>
              </a:lnSpc>
            </a:pPr>
            <a:r>
              <a:rPr lang="en-US" b="1" dirty="0">
                <a:solidFill>
                  <a:srgbClr val="272973"/>
                </a:solidFill>
              </a:rPr>
              <a:t>44 million </a:t>
            </a:r>
            <a:r>
              <a:rPr lang="en-US" dirty="0"/>
              <a:t>borrowers</a:t>
            </a:r>
          </a:p>
          <a:p>
            <a:pPr marL="288925" indent="-288925">
              <a:lnSpc>
                <a:spcPct val="100000"/>
              </a:lnSpc>
            </a:pPr>
            <a:r>
              <a:rPr lang="en-US" b="1" dirty="0">
                <a:solidFill>
                  <a:srgbClr val="272973"/>
                </a:solidFill>
              </a:rPr>
              <a:t>$37,584 </a:t>
            </a:r>
            <a:r>
              <a:rPr lang="en-US" dirty="0"/>
              <a:t>is the average amount of student loan debt per borrower</a:t>
            </a:r>
          </a:p>
          <a:p>
            <a:pPr marL="288925" indent="-288925">
              <a:lnSpc>
                <a:spcPct val="100000"/>
              </a:lnSpc>
            </a:pPr>
            <a:r>
              <a:rPr lang="en-US" b="1" dirty="0">
                <a:solidFill>
                  <a:srgbClr val="272973"/>
                </a:solidFill>
              </a:rPr>
              <a:t>33%</a:t>
            </a:r>
            <a:r>
              <a:rPr lang="en-US" dirty="0">
                <a:solidFill>
                  <a:srgbClr val="272973"/>
                </a:solidFill>
              </a:rPr>
              <a:t> </a:t>
            </a:r>
            <a:r>
              <a:rPr lang="en-US" dirty="0"/>
              <a:t>of federal student loan borrowers were struggling</a:t>
            </a:r>
            <a:br>
              <a:rPr lang="en-US" dirty="0"/>
            </a:br>
            <a:r>
              <a:rPr lang="en-US" dirty="0"/>
              <a:t>to make their payments before COVID-19</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9</a:t>
            </a:fld>
            <a:endParaRPr lang="en-US" dirty="0"/>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grpSp>
        <p:nvGrpSpPr>
          <p:cNvPr id="6" name="Group 5">
            <a:extLst>
              <a:ext uri="{FF2B5EF4-FFF2-40B4-BE49-F238E27FC236}">
                <a16:creationId xmlns:a16="http://schemas.microsoft.com/office/drawing/2014/main" id="{43596447-4E45-B647-9B99-19D9211CF9AA}"/>
              </a:ext>
            </a:extLst>
          </p:cNvPr>
          <p:cNvGrpSpPr/>
          <p:nvPr/>
        </p:nvGrpSpPr>
        <p:grpSpPr>
          <a:xfrm>
            <a:off x="6443135" y="1967093"/>
            <a:ext cx="4807064" cy="3785472"/>
            <a:chOff x="5127772" y="2031002"/>
            <a:chExt cx="3621754" cy="2910196"/>
          </a:xfrm>
        </p:grpSpPr>
        <p:pic>
          <p:nvPicPr>
            <p:cNvPr id="7" name="Picture 6" descr="Graphical user interface&#10;&#10;Description automatically generated">
              <a:extLst>
                <a:ext uri="{FF2B5EF4-FFF2-40B4-BE49-F238E27FC236}">
                  <a16:creationId xmlns:a16="http://schemas.microsoft.com/office/drawing/2014/main" id="{0FAEA03E-E597-FE4D-823B-1B20697B5D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930" t="22248" b="13309"/>
            <a:stretch/>
          </p:blipFill>
          <p:spPr>
            <a:xfrm>
              <a:off x="5127772" y="2476294"/>
              <a:ext cx="3621754" cy="2464904"/>
            </a:xfrm>
            <a:prstGeom prst="rect">
              <a:avLst/>
            </a:prstGeom>
          </p:spPr>
        </p:pic>
        <p:sp>
          <p:nvSpPr>
            <p:cNvPr id="8" name="TextBox 7">
              <a:extLst>
                <a:ext uri="{FF2B5EF4-FFF2-40B4-BE49-F238E27FC236}">
                  <a16:creationId xmlns:a16="http://schemas.microsoft.com/office/drawing/2014/main" id="{5817B261-C66D-3E40-B843-16E7E2AC23A0}"/>
                </a:ext>
              </a:extLst>
            </p:cNvPr>
            <p:cNvSpPr txBox="1"/>
            <p:nvPr/>
          </p:nvSpPr>
          <p:spPr>
            <a:xfrm>
              <a:off x="5151694" y="2031002"/>
              <a:ext cx="3144012" cy="549518"/>
            </a:xfrm>
            <a:prstGeom prst="rect">
              <a:avLst/>
            </a:prstGeom>
            <a:noFill/>
          </p:spPr>
          <p:txBody>
            <a:bodyPr wrap="square" rtlCol="0">
              <a:spAutoFit/>
            </a:bodyPr>
            <a:lstStyle/>
            <a:p>
              <a:r>
                <a:rPr lang="en-US" b="1" dirty="0">
                  <a:solidFill>
                    <a:srgbClr val="272973"/>
                  </a:solidFill>
                </a:rPr>
                <a:t>Average Student Loan</a:t>
              </a:r>
              <a:br>
                <a:rPr lang="en-US" b="1" dirty="0">
                  <a:solidFill>
                    <a:srgbClr val="272973"/>
                  </a:solidFill>
                </a:rPr>
              </a:br>
              <a:r>
                <a:rPr lang="en-US" b="1" dirty="0">
                  <a:solidFill>
                    <a:srgbClr val="272973"/>
                  </a:solidFill>
                </a:rPr>
                <a:t>Debt by Generation</a:t>
              </a:r>
              <a:endParaRPr lang="en-US" sz="1200" b="1" baseline="30000" dirty="0">
                <a:solidFill>
                  <a:srgbClr val="272973"/>
                </a:solidFill>
              </a:endParaRPr>
            </a:p>
          </p:txBody>
        </p:sp>
      </p:grpSp>
    </p:spTree>
    <p:extLst>
      <p:ext uri="{BB962C8B-B14F-4D97-AF65-F5344CB8AC3E}">
        <p14:creationId xmlns:p14="http://schemas.microsoft.com/office/powerpoint/2010/main" val="1766444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314D4AFA49F4D8B813230A7CC2DE9" ma:contentTypeVersion="6" ma:contentTypeDescription="Create a new document." ma:contentTypeScope="" ma:versionID="994c8d772ecb6f4db03dbc884cea86f9">
  <xsd:schema xmlns:xsd="http://www.w3.org/2001/XMLSchema" xmlns:xs="http://www.w3.org/2001/XMLSchema" xmlns:p="http://schemas.microsoft.com/office/2006/metadata/properties" xmlns:ns2="df53a707-8ccd-43a8-ac22-288a0ca5a4a5" xmlns:ns3="ad067fda-9aef-408f-a7b3-273fc0983f38" targetNamespace="http://schemas.microsoft.com/office/2006/metadata/properties" ma:root="true" ma:fieldsID="408fac4d03643863f71e7f181814c64e" ns2:_="" ns3:_="">
    <xsd:import namespace="df53a707-8ccd-43a8-ac22-288a0ca5a4a5"/>
    <xsd:import namespace="ad067fda-9aef-408f-a7b3-273fc0983f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3a707-8ccd-43a8-ac22-288a0ca5a4a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067fda-9aef-408f-a7b3-273fc0983f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f53a707-8ccd-43a8-ac22-288a0ca5a4a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55DEE2-EADA-407E-A0BA-1228E6CFC830}"/>
</file>

<file path=customXml/itemProps2.xml><?xml version="1.0" encoding="utf-8"?>
<ds:datastoreItem xmlns:ds="http://schemas.openxmlformats.org/officeDocument/2006/customXml" ds:itemID="{08781580-23E6-40FB-8B98-FC43572AF03E}">
  <ds:schemaRefs>
    <ds:schemaRef ds:uri="http://schemas.microsoft.com/office/infopath/2007/PartnerControls"/>
    <ds:schemaRef ds:uri="http://purl.org/dc/terms/"/>
    <ds:schemaRef ds:uri="http://schemas.microsoft.com/sharepoint/v3"/>
    <ds:schemaRef ds:uri="6afe74c3-1870-4876-8328-081d8758fff2"/>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88043d04-3e57-4aee-80b5-d3a941366553"/>
    <ds:schemaRef ds:uri="http://www.w3.org/XML/1998/namespace"/>
  </ds:schemaRefs>
</ds:datastoreItem>
</file>

<file path=customXml/itemProps3.xml><?xml version="1.0" encoding="utf-8"?>
<ds:datastoreItem xmlns:ds="http://schemas.openxmlformats.org/officeDocument/2006/customXml" ds:itemID="{7394FAEF-E030-43F9-98F0-9A55FC6FC9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292</TotalTime>
  <Words>1513</Words>
  <Application>Microsoft Office PowerPoint</Application>
  <PresentationFormat>Widescreen</PresentationFormat>
  <Paragraphs>252</Paragraphs>
  <Slides>35</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Broadway</vt:lpstr>
      <vt:lpstr>Calibri</vt:lpstr>
      <vt:lpstr>Calibri Light</vt:lpstr>
      <vt:lpstr>Roboto</vt:lpstr>
      <vt:lpstr>Office Theme</vt:lpstr>
      <vt:lpstr>PowerPoint Presentation</vt:lpstr>
      <vt:lpstr>Disclaimer</vt:lpstr>
      <vt:lpstr>About Ascendium</vt:lpstr>
      <vt:lpstr>Financial Issues are a Top Concern</vt:lpstr>
      <vt:lpstr>Agenda</vt:lpstr>
      <vt:lpstr>Student Loan Landscape</vt:lpstr>
      <vt:lpstr>Burden of Debt Weighs Heavily on Borrowers </vt:lpstr>
      <vt:lpstr>Student Loans Impede Financial Goals</vt:lpstr>
      <vt:lpstr>Not Just a Millennial Problem </vt:lpstr>
      <vt:lpstr>Struggles Can Lead to Default</vt:lpstr>
      <vt:lpstr>SLRA Background and Features</vt:lpstr>
      <vt:lpstr>What is Student Loan Repayment Assistance?</vt:lpstr>
      <vt:lpstr>Key Features of SLRA</vt:lpstr>
      <vt:lpstr>Coronavirus Aid, Relief, and Economic Security Act (CARES)</vt:lpstr>
      <vt:lpstr>Consolidated Appropriations Act</vt:lpstr>
      <vt:lpstr>Qualified Education Loans</vt:lpstr>
      <vt:lpstr>SLRA is a Growing Employee Benefit</vt:lpstr>
      <vt:lpstr>Critical Benefit for Borrowers and Businesses</vt:lpstr>
      <vt:lpstr>Employers Are Learning About Student Debt</vt:lpstr>
      <vt:lpstr>Better Benefits Lead to Retention</vt:lpstr>
      <vt:lpstr>Employees Know Which Benefit They Want</vt:lpstr>
      <vt:lpstr>Why Employers Are Stepping Up</vt:lpstr>
      <vt:lpstr>SLRA Pays For Itself</vt:lpstr>
      <vt:lpstr>A Powerful Reason to Stay </vt:lpstr>
      <vt:lpstr>What Employers Need to Know</vt:lpstr>
      <vt:lpstr>$100/Month Over 7 Years of Employment</vt:lpstr>
      <vt:lpstr>Help Your Alumni Take Action</vt:lpstr>
      <vt:lpstr>Where to Begin</vt:lpstr>
      <vt:lpstr>Next Steps</vt:lpstr>
      <vt:lpstr>SLRA Resources to Assist You</vt:lpstr>
      <vt:lpstr>We Provide Co-Pay Partners</vt:lpstr>
      <vt:lpstr>Pair with Loan Counseling Support</vt:lpstr>
      <vt:lpstr>PowerPoint Presentation</vt:lpstr>
      <vt:lpstr>Business Partners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Hatcher, Kristopher L.</dc:creator>
  <cp:lastModifiedBy>Davis, Becky</cp:lastModifiedBy>
  <cp:revision>9</cp:revision>
  <dcterms:created xsi:type="dcterms:W3CDTF">2021-12-17T21:03:28Z</dcterms:created>
  <dcterms:modified xsi:type="dcterms:W3CDTF">2022-04-11T14:54:50Z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0x010100998314D4AFA49F4D8B813230A7CC2DE9</vt:lpwstr>
  </property>
  <property fmtid="{D5CDD505-2E9C-101B-9397-08002B2CF9AE}" pid="3" name="Order">
    <vt:r8>7500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