
<file path=[Content_Types].xml><?xml version="1.0" encoding="utf-8"?>
<Types xmlns="http://schemas.openxmlformats.org/package/2006/content-types">
  <Default Extension="bin" ContentType="image/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84" r:id="rId18"/>
    <p:sldId id="283" r:id="rId19"/>
    <p:sldId id="282" r:id="rId20"/>
    <p:sldId id="281" r:id="rId21"/>
    <p:sldId id="278" r:id="rId22"/>
    <p:sldId id="279" r:id="rId23"/>
    <p:sldId id="280" r:id="rId24"/>
    <p:sldId id="276" r:id="rId25"/>
    <p:sldId id="287" r:id="rId26"/>
    <p:sldId id="286" r:id="rId27"/>
    <p:sldId id="285" r:id="rId28"/>
    <p:sldId id="277" r:id="rId29"/>
    <p:sldId id="267"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0" autoAdjust="0"/>
    <p:restoredTop sz="94660"/>
  </p:normalViewPr>
  <p:slideViewPr>
    <p:cSldViewPr snapToGrid="0">
      <p:cViewPr varScale="1">
        <p:scale>
          <a:sx n="106" d="100"/>
          <a:sy n="106" d="100"/>
        </p:scale>
        <p:origin x="564" y="96"/>
      </p:cViewPr>
      <p:guideLst/>
    </p:cSldViewPr>
  </p:slideViewPr>
  <p:notesTextViewPr>
    <p:cViewPr>
      <p:scale>
        <a:sx n="1" d="1"/>
        <a:sy n="1" d="1"/>
      </p:scale>
      <p:origin x="0" y="-18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D698-BD9E-4B4E-AFB3-D71CFBA2B45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EF6527B2-B814-41C8-A91F-C06A7788D43B}">
      <dgm:prSet phldrT="[Text]"/>
      <dgm:spPr/>
      <dgm:t>
        <a:bodyPr/>
        <a:lstStyle/>
        <a:p>
          <a:r>
            <a:rPr lang="en-US" dirty="0"/>
            <a:t>Why it’s important?</a:t>
          </a:r>
        </a:p>
      </dgm:t>
    </dgm:pt>
    <dgm:pt modelId="{8522805A-9113-4F8A-89A7-31AB97021C1B}" type="parTrans" cxnId="{D8188162-40F7-4867-B5B5-057D75D95835}">
      <dgm:prSet/>
      <dgm:spPr/>
      <dgm:t>
        <a:bodyPr/>
        <a:lstStyle/>
        <a:p>
          <a:endParaRPr lang="en-US"/>
        </a:p>
      </dgm:t>
    </dgm:pt>
    <dgm:pt modelId="{51B061C7-66C1-4843-B831-6123B1E2E767}" type="sibTrans" cxnId="{D8188162-40F7-4867-B5B5-057D75D95835}">
      <dgm:prSet/>
      <dgm:spPr/>
      <dgm:t>
        <a:bodyPr/>
        <a:lstStyle/>
        <a:p>
          <a:endParaRPr lang="en-US"/>
        </a:p>
      </dgm:t>
    </dgm:pt>
    <dgm:pt modelId="{F22BFAAE-CDAF-480A-B1B9-1DCB215E3602}">
      <dgm:prSet phldrT="[Text]"/>
      <dgm:spPr/>
      <dgm:t>
        <a:bodyPr/>
        <a:lstStyle/>
        <a:p>
          <a:r>
            <a:rPr lang="en-US" dirty="0"/>
            <a:t>Who benefits from this?</a:t>
          </a:r>
        </a:p>
      </dgm:t>
    </dgm:pt>
    <dgm:pt modelId="{700709C0-38BE-4690-9D5C-00A67DAAD85B}" type="parTrans" cxnId="{D825CE68-3650-4E6E-B003-7A272324B9B7}">
      <dgm:prSet/>
      <dgm:spPr/>
      <dgm:t>
        <a:bodyPr/>
        <a:lstStyle/>
        <a:p>
          <a:endParaRPr lang="en-US"/>
        </a:p>
      </dgm:t>
    </dgm:pt>
    <dgm:pt modelId="{59F67070-0790-4A7B-B705-94A7C6B31570}" type="sibTrans" cxnId="{D825CE68-3650-4E6E-B003-7A272324B9B7}">
      <dgm:prSet/>
      <dgm:spPr/>
      <dgm:t>
        <a:bodyPr/>
        <a:lstStyle/>
        <a:p>
          <a:endParaRPr lang="en-US"/>
        </a:p>
      </dgm:t>
    </dgm:pt>
    <dgm:pt modelId="{42C85F63-DE40-4297-9A50-F960E1A7C839}">
      <dgm:prSet phldrT="[Text]"/>
      <dgm:spPr/>
      <dgm:t>
        <a:bodyPr/>
        <a:lstStyle/>
        <a:p>
          <a:r>
            <a:rPr lang="en-US" dirty="0"/>
            <a:t>MoneyTALKS</a:t>
          </a:r>
        </a:p>
      </dgm:t>
    </dgm:pt>
    <dgm:pt modelId="{720D45C6-3781-45E5-9460-4CCAF6184EA4}" type="parTrans" cxnId="{284DE7B0-5D18-4282-AD68-A722BB7D4BE0}">
      <dgm:prSet/>
      <dgm:spPr/>
      <dgm:t>
        <a:bodyPr/>
        <a:lstStyle/>
        <a:p>
          <a:endParaRPr lang="en-US"/>
        </a:p>
      </dgm:t>
    </dgm:pt>
    <dgm:pt modelId="{D5E361DE-70AA-444E-87DB-1CC4FD1543BC}" type="sibTrans" cxnId="{284DE7B0-5D18-4282-AD68-A722BB7D4BE0}">
      <dgm:prSet/>
      <dgm:spPr/>
      <dgm:t>
        <a:bodyPr/>
        <a:lstStyle/>
        <a:p>
          <a:endParaRPr lang="en-US"/>
        </a:p>
      </dgm:t>
    </dgm:pt>
    <dgm:pt modelId="{E1ED766E-7D53-4033-8514-270BCEFC8E5F}">
      <dgm:prSet phldrT="[Text]"/>
      <dgm:spPr/>
      <dgm:t>
        <a:bodyPr/>
        <a:lstStyle/>
        <a:p>
          <a:r>
            <a:rPr lang="en-US" dirty="0" err="1"/>
            <a:t>CanvasMed</a:t>
          </a:r>
          <a:r>
            <a:rPr lang="en-US" dirty="0"/>
            <a:t> course</a:t>
          </a:r>
        </a:p>
      </dgm:t>
    </dgm:pt>
    <dgm:pt modelId="{769D9B75-036E-481F-9EA3-CECA070FF430}" type="parTrans" cxnId="{54ED5B46-3B23-4173-92E8-0F177D7EBBD4}">
      <dgm:prSet/>
      <dgm:spPr/>
      <dgm:t>
        <a:bodyPr/>
        <a:lstStyle/>
        <a:p>
          <a:endParaRPr lang="en-US"/>
        </a:p>
      </dgm:t>
    </dgm:pt>
    <dgm:pt modelId="{55F12A90-E871-4AB4-BB93-C6F30A4CD8DF}" type="sibTrans" cxnId="{54ED5B46-3B23-4173-92E8-0F177D7EBBD4}">
      <dgm:prSet/>
      <dgm:spPr/>
      <dgm:t>
        <a:bodyPr/>
        <a:lstStyle/>
        <a:p>
          <a:endParaRPr lang="en-US"/>
        </a:p>
      </dgm:t>
    </dgm:pt>
    <dgm:pt modelId="{39C67D21-22CD-469B-BFFD-67E1C90C084A}">
      <dgm:prSet phldrT="[Text]"/>
      <dgm:spPr/>
      <dgm:t>
        <a:bodyPr/>
        <a:lstStyle/>
        <a:p>
          <a:r>
            <a:rPr lang="en-US" dirty="0"/>
            <a:t>FAAB</a:t>
          </a:r>
        </a:p>
      </dgm:t>
    </dgm:pt>
    <dgm:pt modelId="{572F818D-6C2D-4A39-84AF-DA883C03B71E}" type="parTrans" cxnId="{7B507163-F12A-43AB-B33A-F12151BAB887}">
      <dgm:prSet/>
      <dgm:spPr/>
      <dgm:t>
        <a:bodyPr/>
        <a:lstStyle/>
        <a:p>
          <a:endParaRPr lang="en-US"/>
        </a:p>
      </dgm:t>
    </dgm:pt>
    <dgm:pt modelId="{BAFC49A7-3D6F-4485-8506-2E9D8E4EF45B}" type="sibTrans" cxnId="{7B507163-F12A-43AB-B33A-F12151BAB887}">
      <dgm:prSet/>
      <dgm:spPr/>
      <dgm:t>
        <a:bodyPr/>
        <a:lstStyle/>
        <a:p>
          <a:endParaRPr lang="en-US"/>
        </a:p>
      </dgm:t>
    </dgm:pt>
    <dgm:pt modelId="{47B9B3E6-FCDF-432A-9F10-F5565B3C8136}">
      <dgm:prSet phldrT="[Text]"/>
      <dgm:spPr/>
      <dgm:t>
        <a:bodyPr/>
        <a:lstStyle/>
        <a:p>
          <a:r>
            <a:rPr lang="en-US" dirty="0"/>
            <a:t>Zoom</a:t>
          </a:r>
        </a:p>
      </dgm:t>
    </dgm:pt>
    <dgm:pt modelId="{99030DF6-0811-4F22-A5E2-83CDCE9EC03C}" type="parTrans" cxnId="{66B6BDAE-66DC-4A14-B8D7-CFF8787E572C}">
      <dgm:prSet/>
      <dgm:spPr/>
      <dgm:t>
        <a:bodyPr/>
        <a:lstStyle/>
        <a:p>
          <a:endParaRPr lang="en-US"/>
        </a:p>
      </dgm:t>
    </dgm:pt>
    <dgm:pt modelId="{A8EACC6E-D05D-4795-A1D8-CB1EC3F5DB25}" type="sibTrans" cxnId="{66B6BDAE-66DC-4A14-B8D7-CFF8787E572C}">
      <dgm:prSet/>
      <dgm:spPr/>
      <dgm:t>
        <a:bodyPr/>
        <a:lstStyle/>
        <a:p>
          <a:endParaRPr lang="en-US"/>
        </a:p>
      </dgm:t>
    </dgm:pt>
    <dgm:pt modelId="{8AC1DF0A-18C2-4683-8BF9-D6A8F5365EF0}">
      <dgm:prSet phldrT="[Text]"/>
      <dgm:spPr/>
      <dgm:t>
        <a:bodyPr/>
        <a:lstStyle/>
        <a:p>
          <a:r>
            <a:rPr lang="en-US" dirty="0"/>
            <a:t>Takeaways</a:t>
          </a:r>
        </a:p>
      </dgm:t>
    </dgm:pt>
    <dgm:pt modelId="{B34C6909-25DA-4F8D-B9D7-E07FF3A6B0D9}" type="parTrans" cxnId="{07390334-1F56-473D-94FA-C47077EAC23F}">
      <dgm:prSet/>
      <dgm:spPr/>
      <dgm:t>
        <a:bodyPr/>
        <a:lstStyle/>
        <a:p>
          <a:endParaRPr lang="en-US"/>
        </a:p>
      </dgm:t>
    </dgm:pt>
    <dgm:pt modelId="{14636F73-9338-4377-8E9C-B1EAFB8999DA}" type="sibTrans" cxnId="{07390334-1F56-473D-94FA-C47077EAC23F}">
      <dgm:prSet/>
      <dgm:spPr/>
      <dgm:t>
        <a:bodyPr/>
        <a:lstStyle/>
        <a:p>
          <a:endParaRPr lang="en-US"/>
        </a:p>
      </dgm:t>
    </dgm:pt>
    <dgm:pt modelId="{EC70A177-5358-44DD-890D-2B4B28BDD566}" type="pres">
      <dgm:prSet presAssocID="{186BD698-BD9E-4B4E-AFB3-D71CFBA2B450}" presName="Name0" presStyleCnt="0">
        <dgm:presLayoutVars>
          <dgm:chMax val="7"/>
          <dgm:chPref val="7"/>
          <dgm:dir/>
        </dgm:presLayoutVars>
      </dgm:prSet>
      <dgm:spPr/>
    </dgm:pt>
    <dgm:pt modelId="{29BD1E71-55B1-4CAD-9D09-2455E70367B0}" type="pres">
      <dgm:prSet presAssocID="{186BD698-BD9E-4B4E-AFB3-D71CFBA2B450}" presName="Name1" presStyleCnt="0"/>
      <dgm:spPr/>
    </dgm:pt>
    <dgm:pt modelId="{2C7BEE8A-37F6-4CB7-9488-865909E521D7}" type="pres">
      <dgm:prSet presAssocID="{186BD698-BD9E-4B4E-AFB3-D71CFBA2B450}" presName="cycle" presStyleCnt="0"/>
      <dgm:spPr/>
    </dgm:pt>
    <dgm:pt modelId="{B60DBEDC-EF59-44BA-9014-EFAC83314FBE}" type="pres">
      <dgm:prSet presAssocID="{186BD698-BD9E-4B4E-AFB3-D71CFBA2B450}" presName="srcNode" presStyleLbl="node1" presStyleIdx="0" presStyleCnt="7"/>
      <dgm:spPr/>
    </dgm:pt>
    <dgm:pt modelId="{22C48C30-6FDA-4A95-A901-891DCE79D4E2}" type="pres">
      <dgm:prSet presAssocID="{186BD698-BD9E-4B4E-AFB3-D71CFBA2B450}" presName="conn" presStyleLbl="parChTrans1D2" presStyleIdx="0" presStyleCnt="1"/>
      <dgm:spPr/>
    </dgm:pt>
    <dgm:pt modelId="{37117F6E-10E1-4698-AE86-4869CBA33D20}" type="pres">
      <dgm:prSet presAssocID="{186BD698-BD9E-4B4E-AFB3-D71CFBA2B450}" presName="extraNode" presStyleLbl="node1" presStyleIdx="0" presStyleCnt="7"/>
      <dgm:spPr/>
    </dgm:pt>
    <dgm:pt modelId="{12EF0750-6461-4DEF-89DC-E0E4A13A4C6C}" type="pres">
      <dgm:prSet presAssocID="{186BD698-BD9E-4B4E-AFB3-D71CFBA2B450}" presName="dstNode" presStyleLbl="node1" presStyleIdx="0" presStyleCnt="7"/>
      <dgm:spPr/>
    </dgm:pt>
    <dgm:pt modelId="{B6F0FBE4-DB64-4009-A944-69A3A6679A6A}" type="pres">
      <dgm:prSet presAssocID="{EF6527B2-B814-41C8-A91F-C06A7788D43B}" presName="text_1" presStyleLbl="node1" presStyleIdx="0" presStyleCnt="7">
        <dgm:presLayoutVars>
          <dgm:bulletEnabled val="1"/>
        </dgm:presLayoutVars>
      </dgm:prSet>
      <dgm:spPr/>
    </dgm:pt>
    <dgm:pt modelId="{8675F984-21E3-45CC-95DA-1EE996088D4F}" type="pres">
      <dgm:prSet presAssocID="{EF6527B2-B814-41C8-A91F-C06A7788D43B}" presName="accent_1" presStyleCnt="0"/>
      <dgm:spPr/>
    </dgm:pt>
    <dgm:pt modelId="{C7E3A4BA-1665-462B-AA73-23C3FF018C64}" type="pres">
      <dgm:prSet presAssocID="{EF6527B2-B814-41C8-A91F-C06A7788D43B}" presName="accentRepeatNode" presStyleLbl="solidFgAcc1" presStyleIdx="0" presStyleCnt="7"/>
      <dgm:spPr/>
    </dgm:pt>
    <dgm:pt modelId="{983EB516-C573-4D8D-99A1-D1CBAEFC2D8E}" type="pres">
      <dgm:prSet presAssocID="{F22BFAAE-CDAF-480A-B1B9-1DCB215E3602}" presName="text_2" presStyleLbl="node1" presStyleIdx="1" presStyleCnt="7">
        <dgm:presLayoutVars>
          <dgm:bulletEnabled val="1"/>
        </dgm:presLayoutVars>
      </dgm:prSet>
      <dgm:spPr/>
    </dgm:pt>
    <dgm:pt modelId="{EBA2C846-47D3-4A8A-86F9-706AEB8973EA}" type="pres">
      <dgm:prSet presAssocID="{F22BFAAE-CDAF-480A-B1B9-1DCB215E3602}" presName="accent_2" presStyleCnt="0"/>
      <dgm:spPr/>
    </dgm:pt>
    <dgm:pt modelId="{E4245C97-0255-4219-902F-CCECFBBF8A23}" type="pres">
      <dgm:prSet presAssocID="{F22BFAAE-CDAF-480A-B1B9-1DCB215E3602}" presName="accentRepeatNode" presStyleLbl="solidFgAcc1" presStyleIdx="1" presStyleCnt="7"/>
      <dgm:spPr/>
    </dgm:pt>
    <dgm:pt modelId="{DE6C5673-10B6-4D97-AE52-8ACF8018EB6C}" type="pres">
      <dgm:prSet presAssocID="{42C85F63-DE40-4297-9A50-F960E1A7C839}" presName="text_3" presStyleLbl="node1" presStyleIdx="2" presStyleCnt="7">
        <dgm:presLayoutVars>
          <dgm:bulletEnabled val="1"/>
        </dgm:presLayoutVars>
      </dgm:prSet>
      <dgm:spPr/>
    </dgm:pt>
    <dgm:pt modelId="{B7B6AEC9-14FD-4A03-838A-853FCF68F805}" type="pres">
      <dgm:prSet presAssocID="{42C85F63-DE40-4297-9A50-F960E1A7C839}" presName="accent_3" presStyleCnt="0"/>
      <dgm:spPr/>
    </dgm:pt>
    <dgm:pt modelId="{088C15FF-D884-47AA-9FCA-27905466B853}" type="pres">
      <dgm:prSet presAssocID="{42C85F63-DE40-4297-9A50-F960E1A7C839}" presName="accentRepeatNode" presStyleLbl="solidFgAcc1" presStyleIdx="2" presStyleCnt="7"/>
      <dgm:spPr/>
    </dgm:pt>
    <dgm:pt modelId="{6D24437B-BB62-4E68-802A-B164604BA063}" type="pres">
      <dgm:prSet presAssocID="{E1ED766E-7D53-4033-8514-270BCEFC8E5F}" presName="text_4" presStyleLbl="node1" presStyleIdx="3" presStyleCnt="7">
        <dgm:presLayoutVars>
          <dgm:bulletEnabled val="1"/>
        </dgm:presLayoutVars>
      </dgm:prSet>
      <dgm:spPr/>
    </dgm:pt>
    <dgm:pt modelId="{DE2662FA-C4EF-497A-843F-29DE6D2B8197}" type="pres">
      <dgm:prSet presAssocID="{E1ED766E-7D53-4033-8514-270BCEFC8E5F}" presName="accent_4" presStyleCnt="0"/>
      <dgm:spPr/>
    </dgm:pt>
    <dgm:pt modelId="{EAB013CA-C968-4F28-9B0C-06611F6232BA}" type="pres">
      <dgm:prSet presAssocID="{E1ED766E-7D53-4033-8514-270BCEFC8E5F}" presName="accentRepeatNode" presStyleLbl="solidFgAcc1" presStyleIdx="3" presStyleCnt="7"/>
      <dgm:spPr/>
    </dgm:pt>
    <dgm:pt modelId="{9E6E5C03-CF29-4623-8889-A57C1125BA8A}" type="pres">
      <dgm:prSet presAssocID="{39C67D21-22CD-469B-BFFD-67E1C90C084A}" presName="text_5" presStyleLbl="node1" presStyleIdx="4" presStyleCnt="7">
        <dgm:presLayoutVars>
          <dgm:bulletEnabled val="1"/>
        </dgm:presLayoutVars>
      </dgm:prSet>
      <dgm:spPr/>
    </dgm:pt>
    <dgm:pt modelId="{57DF67F8-AC3B-40ED-825F-C1DF3C9B3A0D}" type="pres">
      <dgm:prSet presAssocID="{39C67D21-22CD-469B-BFFD-67E1C90C084A}" presName="accent_5" presStyleCnt="0"/>
      <dgm:spPr/>
    </dgm:pt>
    <dgm:pt modelId="{5D44F0C9-78E6-4D88-ABFB-917646666489}" type="pres">
      <dgm:prSet presAssocID="{39C67D21-22CD-469B-BFFD-67E1C90C084A}" presName="accentRepeatNode" presStyleLbl="solidFgAcc1" presStyleIdx="4" presStyleCnt="7"/>
      <dgm:spPr/>
    </dgm:pt>
    <dgm:pt modelId="{1E67DB5E-61E1-44A5-8B42-A3C599262B74}" type="pres">
      <dgm:prSet presAssocID="{47B9B3E6-FCDF-432A-9F10-F5565B3C8136}" presName="text_6" presStyleLbl="node1" presStyleIdx="5" presStyleCnt="7">
        <dgm:presLayoutVars>
          <dgm:bulletEnabled val="1"/>
        </dgm:presLayoutVars>
      </dgm:prSet>
      <dgm:spPr/>
    </dgm:pt>
    <dgm:pt modelId="{E5C2E711-70F4-4658-85E6-B759C570BDDD}" type="pres">
      <dgm:prSet presAssocID="{47B9B3E6-FCDF-432A-9F10-F5565B3C8136}" presName="accent_6" presStyleCnt="0"/>
      <dgm:spPr/>
    </dgm:pt>
    <dgm:pt modelId="{C9939F69-A734-4D6A-9001-E47BC0D360E1}" type="pres">
      <dgm:prSet presAssocID="{47B9B3E6-FCDF-432A-9F10-F5565B3C8136}" presName="accentRepeatNode" presStyleLbl="solidFgAcc1" presStyleIdx="5" presStyleCnt="7"/>
      <dgm:spPr/>
    </dgm:pt>
    <dgm:pt modelId="{42DF8F3F-4351-4C60-AC49-9E6CBFF4F5F4}" type="pres">
      <dgm:prSet presAssocID="{8AC1DF0A-18C2-4683-8BF9-D6A8F5365EF0}" presName="text_7" presStyleLbl="node1" presStyleIdx="6" presStyleCnt="7">
        <dgm:presLayoutVars>
          <dgm:bulletEnabled val="1"/>
        </dgm:presLayoutVars>
      </dgm:prSet>
      <dgm:spPr/>
    </dgm:pt>
    <dgm:pt modelId="{67C23101-AE0F-499F-B381-B5BE3C6F33D8}" type="pres">
      <dgm:prSet presAssocID="{8AC1DF0A-18C2-4683-8BF9-D6A8F5365EF0}" presName="accent_7" presStyleCnt="0"/>
      <dgm:spPr/>
    </dgm:pt>
    <dgm:pt modelId="{2832E157-0413-4BD2-A982-5AC8EC9BEE8B}" type="pres">
      <dgm:prSet presAssocID="{8AC1DF0A-18C2-4683-8BF9-D6A8F5365EF0}" presName="accentRepeatNode" presStyleLbl="solidFgAcc1" presStyleIdx="6" presStyleCnt="7"/>
      <dgm:spPr/>
    </dgm:pt>
  </dgm:ptLst>
  <dgm:cxnLst>
    <dgm:cxn modelId="{8BE7F313-E82C-45C7-945E-AB4A9B5A75D9}" type="presOf" srcId="{42C85F63-DE40-4297-9A50-F960E1A7C839}" destId="{DE6C5673-10B6-4D97-AE52-8ACF8018EB6C}" srcOrd="0" destOrd="0" presId="urn:microsoft.com/office/officeart/2008/layout/VerticalCurvedList"/>
    <dgm:cxn modelId="{4A57B324-2E0E-439D-8ED4-0CB54DE1FF7A}" type="presOf" srcId="{51B061C7-66C1-4843-B831-6123B1E2E767}" destId="{22C48C30-6FDA-4A95-A901-891DCE79D4E2}" srcOrd="0" destOrd="0" presId="urn:microsoft.com/office/officeart/2008/layout/VerticalCurvedList"/>
    <dgm:cxn modelId="{C6DDD724-69B0-431D-AA7A-A84E30E95C46}" type="presOf" srcId="{186BD698-BD9E-4B4E-AFB3-D71CFBA2B450}" destId="{EC70A177-5358-44DD-890D-2B4B28BDD566}" srcOrd="0" destOrd="0" presId="urn:microsoft.com/office/officeart/2008/layout/VerticalCurvedList"/>
    <dgm:cxn modelId="{07390334-1F56-473D-94FA-C47077EAC23F}" srcId="{186BD698-BD9E-4B4E-AFB3-D71CFBA2B450}" destId="{8AC1DF0A-18C2-4683-8BF9-D6A8F5365EF0}" srcOrd="6" destOrd="0" parTransId="{B34C6909-25DA-4F8D-B9D7-E07FF3A6B0D9}" sibTransId="{14636F73-9338-4377-8E9C-B1EAFB8999DA}"/>
    <dgm:cxn modelId="{D8188162-40F7-4867-B5B5-057D75D95835}" srcId="{186BD698-BD9E-4B4E-AFB3-D71CFBA2B450}" destId="{EF6527B2-B814-41C8-A91F-C06A7788D43B}" srcOrd="0" destOrd="0" parTransId="{8522805A-9113-4F8A-89A7-31AB97021C1B}" sibTransId="{51B061C7-66C1-4843-B831-6123B1E2E767}"/>
    <dgm:cxn modelId="{7B507163-F12A-43AB-B33A-F12151BAB887}" srcId="{186BD698-BD9E-4B4E-AFB3-D71CFBA2B450}" destId="{39C67D21-22CD-469B-BFFD-67E1C90C084A}" srcOrd="4" destOrd="0" parTransId="{572F818D-6C2D-4A39-84AF-DA883C03B71E}" sibTransId="{BAFC49A7-3D6F-4485-8506-2E9D8E4EF45B}"/>
    <dgm:cxn modelId="{54ED5B46-3B23-4173-92E8-0F177D7EBBD4}" srcId="{186BD698-BD9E-4B4E-AFB3-D71CFBA2B450}" destId="{E1ED766E-7D53-4033-8514-270BCEFC8E5F}" srcOrd="3" destOrd="0" parTransId="{769D9B75-036E-481F-9EA3-CECA070FF430}" sibTransId="{55F12A90-E871-4AB4-BB93-C6F30A4CD8DF}"/>
    <dgm:cxn modelId="{2E760968-A00A-436C-BA5E-DBBAD346B25A}" type="presOf" srcId="{EF6527B2-B814-41C8-A91F-C06A7788D43B}" destId="{B6F0FBE4-DB64-4009-A944-69A3A6679A6A}" srcOrd="0" destOrd="0" presId="urn:microsoft.com/office/officeart/2008/layout/VerticalCurvedList"/>
    <dgm:cxn modelId="{4B5A9148-6A82-4C1E-B5FD-66730ABD3535}" type="presOf" srcId="{F22BFAAE-CDAF-480A-B1B9-1DCB215E3602}" destId="{983EB516-C573-4D8D-99A1-D1CBAEFC2D8E}" srcOrd="0" destOrd="0" presId="urn:microsoft.com/office/officeart/2008/layout/VerticalCurvedList"/>
    <dgm:cxn modelId="{D825CE68-3650-4E6E-B003-7A272324B9B7}" srcId="{186BD698-BD9E-4B4E-AFB3-D71CFBA2B450}" destId="{F22BFAAE-CDAF-480A-B1B9-1DCB215E3602}" srcOrd="1" destOrd="0" parTransId="{700709C0-38BE-4690-9D5C-00A67DAAD85B}" sibTransId="{59F67070-0790-4A7B-B705-94A7C6B31570}"/>
    <dgm:cxn modelId="{07287E7C-1EFB-4C51-A7F6-28E800F3A42C}" type="presOf" srcId="{39C67D21-22CD-469B-BFFD-67E1C90C084A}" destId="{9E6E5C03-CF29-4623-8889-A57C1125BA8A}" srcOrd="0" destOrd="0" presId="urn:microsoft.com/office/officeart/2008/layout/VerticalCurvedList"/>
    <dgm:cxn modelId="{4C029C8D-CA1F-490C-B0F8-3064DAF9E955}" type="presOf" srcId="{8AC1DF0A-18C2-4683-8BF9-D6A8F5365EF0}" destId="{42DF8F3F-4351-4C60-AC49-9E6CBFF4F5F4}" srcOrd="0" destOrd="0" presId="urn:microsoft.com/office/officeart/2008/layout/VerticalCurvedList"/>
    <dgm:cxn modelId="{6CA58099-C5A9-4062-A98D-7DB75F545B3A}" type="presOf" srcId="{E1ED766E-7D53-4033-8514-270BCEFC8E5F}" destId="{6D24437B-BB62-4E68-802A-B164604BA063}" srcOrd="0" destOrd="0" presId="urn:microsoft.com/office/officeart/2008/layout/VerticalCurvedList"/>
    <dgm:cxn modelId="{66B6BDAE-66DC-4A14-B8D7-CFF8787E572C}" srcId="{186BD698-BD9E-4B4E-AFB3-D71CFBA2B450}" destId="{47B9B3E6-FCDF-432A-9F10-F5565B3C8136}" srcOrd="5" destOrd="0" parTransId="{99030DF6-0811-4F22-A5E2-83CDCE9EC03C}" sibTransId="{A8EACC6E-D05D-4795-A1D8-CB1EC3F5DB25}"/>
    <dgm:cxn modelId="{284DE7B0-5D18-4282-AD68-A722BB7D4BE0}" srcId="{186BD698-BD9E-4B4E-AFB3-D71CFBA2B450}" destId="{42C85F63-DE40-4297-9A50-F960E1A7C839}" srcOrd="2" destOrd="0" parTransId="{720D45C6-3781-45E5-9460-4CCAF6184EA4}" sibTransId="{D5E361DE-70AA-444E-87DB-1CC4FD1543BC}"/>
    <dgm:cxn modelId="{1EB39DC0-8194-43B4-A015-D96C0B47EC63}" type="presOf" srcId="{47B9B3E6-FCDF-432A-9F10-F5565B3C8136}" destId="{1E67DB5E-61E1-44A5-8B42-A3C599262B74}" srcOrd="0" destOrd="0" presId="urn:microsoft.com/office/officeart/2008/layout/VerticalCurvedList"/>
    <dgm:cxn modelId="{BD7CE785-A2C2-48CA-BED5-0AA8D8365A22}" type="presParOf" srcId="{EC70A177-5358-44DD-890D-2B4B28BDD566}" destId="{29BD1E71-55B1-4CAD-9D09-2455E70367B0}" srcOrd="0" destOrd="0" presId="urn:microsoft.com/office/officeart/2008/layout/VerticalCurvedList"/>
    <dgm:cxn modelId="{A839FFFD-D6DA-4F80-B7C1-ABC7995F9CC2}" type="presParOf" srcId="{29BD1E71-55B1-4CAD-9D09-2455E70367B0}" destId="{2C7BEE8A-37F6-4CB7-9488-865909E521D7}" srcOrd="0" destOrd="0" presId="urn:microsoft.com/office/officeart/2008/layout/VerticalCurvedList"/>
    <dgm:cxn modelId="{65E0BEDB-3454-4186-A0D5-FD0E43B0CDD5}" type="presParOf" srcId="{2C7BEE8A-37F6-4CB7-9488-865909E521D7}" destId="{B60DBEDC-EF59-44BA-9014-EFAC83314FBE}" srcOrd="0" destOrd="0" presId="urn:microsoft.com/office/officeart/2008/layout/VerticalCurvedList"/>
    <dgm:cxn modelId="{666C1A25-EF00-40DA-8588-AB041D9FA3D7}" type="presParOf" srcId="{2C7BEE8A-37F6-4CB7-9488-865909E521D7}" destId="{22C48C30-6FDA-4A95-A901-891DCE79D4E2}" srcOrd="1" destOrd="0" presId="urn:microsoft.com/office/officeart/2008/layout/VerticalCurvedList"/>
    <dgm:cxn modelId="{A2FC0406-B13F-4CBB-A3BB-73CFD12ADED8}" type="presParOf" srcId="{2C7BEE8A-37F6-4CB7-9488-865909E521D7}" destId="{37117F6E-10E1-4698-AE86-4869CBA33D20}" srcOrd="2" destOrd="0" presId="urn:microsoft.com/office/officeart/2008/layout/VerticalCurvedList"/>
    <dgm:cxn modelId="{2D70FB5F-5A92-4117-A183-B756727933BA}" type="presParOf" srcId="{2C7BEE8A-37F6-4CB7-9488-865909E521D7}" destId="{12EF0750-6461-4DEF-89DC-E0E4A13A4C6C}" srcOrd="3" destOrd="0" presId="urn:microsoft.com/office/officeart/2008/layout/VerticalCurvedList"/>
    <dgm:cxn modelId="{C12205DD-1973-4517-917D-AAED59AE0DB8}" type="presParOf" srcId="{29BD1E71-55B1-4CAD-9D09-2455E70367B0}" destId="{B6F0FBE4-DB64-4009-A944-69A3A6679A6A}" srcOrd="1" destOrd="0" presId="urn:microsoft.com/office/officeart/2008/layout/VerticalCurvedList"/>
    <dgm:cxn modelId="{8C081001-0DD1-46B3-86F9-8D02BE5D438A}" type="presParOf" srcId="{29BD1E71-55B1-4CAD-9D09-2455E70367B0}" destId="{8675F984-21E3-45CC-95DA-1EE996088D4F}" srcOrd="2" destOrd="0" presId="urn:microsoft.com/office/officeart/2008/layout/VerticalCurvedList"/>
    <dgm:cxn modelId="{B497B0CE-0A44-4B76-AF7D-32CC6374F94D}" type="presParOf" srcId="{8675F984-21E3-45CC-95DA-1EE996088D4F}" destId="{C7E3A4BA-1665-462B-AA73-23C3FF018C64}" srcOrd="0" destOrd="0" presId="urn:microsoft.com/office/officeart/2008/layout/VerticalCurvedList"/>
    <dgm:cxn modelId="{06E8E7AB-8B81-4895-B557-704C26F7A579}" type="presParOf" srcId="{29BD1E71-55B1-4CAD-9D09-2455E70367B0}" destId="{983EB516-C573-4D8D-99A1-D1CBAEFC2D8E}" srcOrd="3" destOrd="0" presId="urn:microsoft.com/office/officeart/2008/layout/VerticalCurvedList"/>
    <dgm:cxn modelId="{DF0E9F8B-E206-447F-9D6F-8E07B6798ADD}" type="presParOf" srcId="{29BD1E71-55B1-4CAD-9D09-2455E70367B0}" destId="{EBA2C846-47D3-4A8A-86F9-706AEB8973EA}" srcOrd="4" destOrd="0" presId="urn:microsoft.com/office/officeart/2008/layout/VerticalCurvedList"/>
    <dgm:cxn modelId="{5815DA1C-56FA-4832-A7E7-48F0D7E093F4}" type="presParOf" srcId="{EBA2C846-47D3-4A8A-86F9-706AEB8973EA}" destId="{E4245C97-0255-4219-902F-CCECFBBF8A23}" srcOrd="0" destOrd="0" presId="urn:microsoft.com/office/officeart/2008/layout/VerticalCurvedList"/>
    <dgm:cxn modelId="{4EAB0F97-1939-4BF4-9D4D-3D082E9F52EA}" type="presParOf" srcId="{29BD1E71-55B1-4CAD-9D09-2455E70367B0}" destId="{DE6C5673-10B6-4D97-AE52-8ACF8018EB6C}" srcOrd="5" destOrd="0" presId="urn:microsoft.com/office/officeart/2008/layout/VerticalCurvedList"/>
    <dgm:cxn modelId="{E395CD2B-F691-4D6A-9428-BDC33DC4E166}" type="presParOf" srcId="{29BD1E71-55B1-4CAD-9D09-2455E70367B0}" destId="{B7B6AEC9-14FD-4A03-838A-853FCF68F805}" srcOrd="6" destOrd="0" presId="urn:microsoft.com/office/officeart/2008/layout/VerticalCurvedList"/>
    <dgm:cxn modelId="{B73D2268-AA14-43F2-8EF6-A43EA3DA4B7B}" type="presParOf" srcId="{B7B6AEC9-14FD-4A03-838A-853FCF68F805}" destId="{088C15FF-D884-47AA-9FCA-27905466B853}" srcOrd="0" destOrd="0" presId="urn:microsoft.com/office/officeart/2008/layout/VerticalCurvedList"/>
    <dgm:cxn modelId="{460EA1B3-5F20-4D96-9FA9-7F12A70ADFE2}" type="presParOf" srcId="{29BD1E71-55B1-4CAD-9D09-2455E70367B0}" destId="{6D24437B-BB62-4E68-802A-B164604BA063}" srcOrd="7" destOrd="0" presId="urn:microsoft.com/office/officeart/2008/layout/VerticalCurvedList"/>
    <dgm:cxn modelId="{B061B08B-0D6E-4390-A2DE-805FCE3D98AE}" type="presParOf" srcId="{29BD1E71-55B1-4CAD-9D09-2455E70367B0}" destId="{DE2662FA-C4EF-497A-843F-29DE6D2B8197}" srcOrd="8" destOrd="0" presId="urn:microsoft.com/office/officeart/2008/layout/VerticalCurvedList"/>
    <dgm:cxn modelId="{CCF9130C-2C5E-423A-9142-D173AE4AF86C}" type="presParOf" srcId="{DE2662FA-C4EF-497A-843F-29DE6D2B8197}" destId="{EAB013CA-C968-4F28-9B0C-06611F6232BA}" srcOrd="0" destOrd="0" presId="urn:microsoft.com/office/officeart/2008/layout/VerticalCurvedList"/>
    <dgm:cxn modelId="{AECFE09A-BF20-483C-B71B-A223D1086B24}" type="presParOf" srcId="{29BD1E71-55B1-4CAD-9D09-2455E70367B0}" destId="{9E6E5C03-CF29-4623-8889-A57C1125BA8A}" srcOrd="9" destOrd="0" presId="urn:microsoft.com/office/officeart/2008/layout/VerticalCurvedList"/>
    <dgm:cxn modelId="{D9E74399-5133-42D3-9FEA-186F9FCB1A80}" type="presParOf" srcId="{29BD1E71-55B1-4CAD-9D09-2455E70367B0}" destId="{57DF67F8-AC3B-40ED-825F-C1DF3C9B3A0D}" srcOrd="10" destOrd="0" presId="urn:microsoft.com/office/officeart/2008/layout/VerticalCurvedList"/>
    <dgm:cxn modelId="{C9AC6DA1-D7BD-4755-8A47-EAF97535D789}" type="presParOf" srcId="{57DF67F8-AC3B-40ED-825F-C1DF3C9B3A0D}" destId="{5D44F0C9-78E6-4D88-ABFB-917646666489}" srcOrd="0" destOrd="0" presId="urn:microsoft.com/office/officeart/2008/layout/VerticalCurvedList"/>
    <dgm:cxn modelId="{86867CA2-DE9F-4F9A-A7DB-35C0FE0413F1}" type="presParOf" srcId="{29BD1E71-55B1-4CAD-9D09-2455E70367B0}" destId="{1E67DB5E-61E1-44A5-8B42-A3C599262B74}" srcOrd="11" destOrd="0" presId="urn:microsoft.com/office/officeart/2008/layout/VerticalCurvedList"/>
    <dgm:cxn modelId="{35D90171-99C0-4287-9A85-94E8975C2ED8}" type="presParOf" srcId="{29BD1E71-55B1-4CAD-9D09-2455E70367B0}" destId="{E5C2E711-70F4-4658-85E6-B759C570BDDD}" srcOrd="12" destOrd="0" presId="urn:microsoft.com/office/officeart/2008/layout/VerticalCurvedList"/>
    <dgm:cxn modelId="{B93FF141-D61E-497F-A54F-65FEE60AC660}" type="presParOf" srcId="{E5C2E711-70F4-4658-85E6-B759C570BDDD}" destId="{C9939F69-A734-4D6A-9001-E47BC0D360E1}" srcOrd="0" destOrd="0" presId="urn:microsoft.com/office/officeart/2008/layout/VerticalCurvedList"/>
    <dgm:cxn modelId="{A970C8E9-9CDF-4289-9C35-CE65AF9017C5}" type="presParOf" srcId="{29BD1E71-55B1-4CAD-9D09-2455E70367B0}" destId="{42DF8F3F-4351-4C60-AC49-9E6CBFF4F5F4}" srcOrd="13" destOrd="0" presId="urn:microsoft.com/office/officeart/2008/layout/VerticalCurvedList"/>
    <dgm:cxn modelId="{8AC295AE-353C-4BB9-ABA1-23E91CA5BA8B}" type="presParOf" srcId="{29BD1E71-55B1-4CAD-9D09-2455E70367B0}" destId="{67C23101-AE0F-499F-B381-B5BE3C6F33D8}" srcOrd="14" destOrd="0" presId="urn:microsoft.com/office/officeart/2008/layout/VerticalCurvedList"/>
    <dgm:cxn modelId="{8D9EC205-2AD3-4DCD-AFAF-E76E44B90F2C}" type="presParOf" srcId="{67C23101-AE0F-499F-B381-B5BE3C6F33D8}" destId="{2832E157-0413-4BD2-A982-5AC8EC9BEE8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EE49F-76FD-4FF5-B798-8FD387A99859}" type="doc">
      <dgm:prSet loTypeId="urn:microsoft.com/office/officeart/2005/8/layout/arrow4" loCatId="relationship" qsTypeId="urn:microsoft.com/office/officeart/2005/8/quickstyle/simple1" qsCatId="simple" csTypeId="urn:microsoft.com/office/officeart/2005/8/colors/colorful5" csCatId="colorful" phldr="1"/>
      <dgm:spPr/>
      <dgm:t>
        <a:bodyPr/>
        <a:lstStyle/>
        <a:p>
          <a:endParaRPr lang="en-US"/>
        </a:p>
      </dgm:t>
    </dgm:pt>
    <dgm:pt modelId="{A85F9DC1-8926-4545-A435-73E0E6F47879}">
      <dgm:prSet phldrT="[Text]"/>
      <dgm:spPr>
        <a:xfrm>
          <a:off x="2397396" y="0"/>
          <a:ext cx="4229862" cy="1907063"/>
        </a:xfrm>
        <a:prstGeom prst="rect">
          <a:avLst/>
        </a:prstGeom>
        <a:noFill/>
        <a:ln>
          <a:noFill/>
        </a:ln>
        <a:effectLst/>
      </dgm:spPr>
      <dgm:t>
        <a:bodyPr/>
        <a:lstStyle/>
        <a:p>
          <a:pPr>
            <a:buNone/>
          </a:pPr>
          <a:r>
            <a:rPr lang="en-US" b="1" dirty="0">
              <a:solidFill>
                <a:schemeClr val="tx1"/>
              </a:solidFill>
              <a:latin typeface="Arial" panose="020B0604020202020204"/>
              <a:ea typeface="+mn-ea"/>
              <a:cs typeface="+mn-cs"/>
            </a:rPr>
            <a:t>Advantages include</a:t>
          </a:r>
          <a:r>
            <a:rPr lang="en-US" dirty="0">
              <a:solidFill>
                <a:schemeClr val="tx1"/>
              </a:solidFill>
              <a:latin typeface="Arial" panose="020B0604020202020204"/>
              <a:ea typeface="+mn-ea"/>
              <a:cs typeface="+mn-cs"/>
            </a:rPr>
            <a:t>:</a:t>
          </a:r>
        </a:p>
        <a:p>
          <a:pPr>
            <a:buNone/>
          </a:pPr>
          <a:r>
            <a:rPr lang="en-US" dirty="0">
              <a:solidFill>
                <a:schemeClr val="tx1"/>
              </a:solidFill>
              <a:latin typeface="Arial" panose="020B0604020202020204"/>
              <a:ea typeface="+mn-ea"/>
              <a:cs typeface="+mn-cs"/>
            </a:rPr>
            <a:t>- Direct student line to give updates about upcoming deadlines, and work directly with students on programming</a:t>
          </a:r>
        </a:p>
        <a:p>
          <a:pPr>
            <a:buNone/>
          </a:pPr>
          <a:r>
            <a:rPr lang="en-US" dirty="0">
              <a:solidFill>
                <a:schemeClr val="tx1"/>
              </a:solidFill>
              <a:latin typeface="Arial" panose="020B0604020202020204"/>
              <a:ea typeface="+mn-ea"/>
              <a:cs typeface="+mn-cs"/>
            </a:rPr>
            <a:t>- If you can find the right students, they will handle the board themselves and you can be a supervisor or just watchful participant.</a:t>
          </a:r>
        </a:p>
      </dgm:t>
    </dgm:pt>
    <dgm:pt modelId="{48215CFC-44A0-4D0A-9171-F462F907391A}" type="parTrans" cxnId="{82C2CA92-5097-4191-B82F-5BA1903BBD55}">
      <dgm:prSet/>
      <dgm:spPr/>
      <dgm:t>
        <a:bodyPr/>
        <a:lstStyle/>
        <a:p>
          <a:endParaRPr lang="en-US">
            <a:solidFill>
              <a:schemeClr val="tx1"/>
            </a:solidFill>
          </a:endParaRPr>
        </a:p>
      </dgm:t>
    </dgm:pt>
    <dgm:pt modelId="{0B0E7919-4CB3-422C-AD01-163240828E35}" type="sibTrans" cxnId="{82C2CA92-5097-4191-B82F-5BA1903BBD55}">
      <dgm:prSet/>
      <dgm:spPr/>
      <dgm:t>
        <a:bodyPr/>
        <a:lstStyle/>
        <a:p>
          <a:endParaRPr lang="en-US">
            <a:solidFill>
              <a:schemeClr val="tx1"/>
            </a:solidFill>
          </a:endParaRPr>
        </a:p>
      </dgm:t>
    </dgm:pt>
    <dgm:pt modelId="{5B0E64CE-DFD1-4B8C-98CE-C8B301882019}">
      <dgm:prSet phldrT="[Text]"/>
      <dgm:spPr>
        <a:xfrm>
          <a:off x="3145176" y="2065984"/>
          <a:ext cx="4229862" cy="1907063"/>
        </a:xfrm>
        <a:prstGeom prst="rect">
          <a:avLst/>
        </a:prstGeom>
        <a:noFill/>
        <a:ln>
          <a:noFill/>
        </a:ln>
        <a:effectLst/>
      </dgm:spPr>
      <dgm:t>
        <a:bodyPr/>
        <a:lstStyle/>
        <a:p>
          <a:pPr>
            <a:buNone/>
          </a:pPr>
          <a:r>
            <a:rPr lang="en-US" b="1" dirty="0">
              <a:solidFill>
                <a:schemeClr val="tx1"/>
              </a:solidFill>
              <a:latin typeface="Arial" panose="020B0604020202020204"/>
              <a:ea typeface="+mn-ea"/>
              <a:cs typeface="+mn-cs"/>
            </a:rPr>
            <a:t>Disadvantages include:</a:t>
          </a:r>
        </a:p>
        <a:p>
          <a:pPr>
            <a:buNone/>
          </a:pPr>
          <a:r>
            <a:rPr lang="en-US" dirty="0">
              <a:solidFill>
                <a:schemeClr val="tx1"/>
              </a:solidFill>
              <a:latin typeface="Arial" panose="020B0604020202020204"/>
              <a:ea typeface="+mn-ea"/>
              <a:cs typeface="+mn-cs"/>
            </a:rPr>
            <a:t>-  Not all students will have the extra time to participate and dedicate themselves to the FAAB</a:t>
          </a:r>
        </a:p>
        <a:p>
          <a:pPr>
            <a:buNone/>
          </a:pPr>
          <a:r>
            <a:rPr lang="en-US" dirty="0">
              <a:solidFill>
                <a:schemeClr val="tx1"/>
              </a:solidFill>
              <a:latin typeface="Arial" panose="020B0604020202020204"/>
              <a:ea typeface="+mn-ea"/>
              <a:cs typeface="+mn-cs"/>
            </a:rPr>
            <a:t>- The students may feel more comfortable to ask you to extend deadlines and open additional opportunities that are not available, and they may get discouraged.</a:t>
          </a:r>
        </a:p>
      </dgm:t>
    </dgm:pt>
    <dgm:pt modelId="{FCC8739E-3ED1-4C49-A16D-B56C29B99C40}" type="parTrans" cxnId="{6A366812-F68E-401E-8D76-A1CE2B074DE3}">
      <dgm:prSet/>
      <dgm:spPr/>
      <dgm:t>
        <a:bodyPr/>
        <a:lstStyle/>
        <a:p>
          <a:endParaRPr lang="en-US">
            <a:solidFill>
              <a:schemeClr val="tx1"/>
            </a:solidFill>
          </a:endParaRPr>
        </a:p>
      </dgm:t>
    </dgm:pt>
    <dgm:pt modelId="{148CF433-FFF5-43DB-898A-B111D73576C2}" type="sibTrans" cxnId="{6A366812-F68E-401E-8D76-A1CE2B074DE3}">
      <dgm:prSet/>
      <dgm:spPr/>
      <dgm:t>
        <a:bodyPr/>
        <a:lstStyle/>
        <a:p>
          <a:endParaRPr lang="en-US">
            <a:solidFill>
              <a:schemeClr val="tx1"/>
            </a:solidFill>
          </a:endParaRPr>
        </a:p>
      </dgm:t>
    </dgm:pt>
    <dgm:pt modelId="{8A1A4A00-1DBF-42AF-8E83-BA3425DF04BE}" type="pres">
      <dgm:prSet presAssocID="{FE6EE49F-76FD-4FF5-B798-8FD387A99859}" presName="compositeShape" presStyleCnt="0">
        <dgm:presLayoutVars>
          <dgm:chMax val="2"/>
          <dgm:dir/>
          <dgm:resizeHandles val="exact"/>
        </dgm:presLayoutVars>
      </dgm:prSet>
      <dgm:spPr/>
    </dgm:pt>
    <dgm:pt modelId="{891B7F37-1D7B-4A37-B47D-1E41149D3B0B}" type="pres">
      <dgm:prSet presAssocID="{A85F9DC1-8926-4545-A435-73E0E6F47879}" presName="upArrow" presStyleLbl="node1" presStyleIdx="0" presStyleCnt="2" custScaleX="72056"/>
      <dgm:spPr>
        <a:xfrm>
          <a:off x="178287" y="0"/>
          <a:ext cx="1796066" cy="1907063"/>
        </a:xfrm>
        <a:prstGeom prst="upArrow">
          <a:avLst/>
        </a:prstGeom>
        <a:solidFill>
          <a:srgbClr val="08CED0">
            <a:hueOff val="0"/>
            <a:satOff val="0"/>
            <a:lumOff val="0"/>
            <a:alphaOff val="0"/>
          </a:srgbClr>
        </a:solidFill>
        <a:ln w="12700" cap="flat" cmpd="sng" algn="ctr">
          <a:solidFill>
            <a:srgbClr val="FFFFFF">
              <a:hueOff val="0"/>
              <a:satOff val="0"/>
              <a:lumOff val="0"/>
              <a:alphaOff val="0"/>
            </a:srgbClr>
          </a:solidFill>
          <a:prstDash val="solid"/>
          <a:miter lim="800000"/>
        </a:ln>
        <a:effectLst/>
      </dgm:spPr>
    </dgm:pt>
    <dgm:pt modelId="{1E1470EF-5B18-4EF7-AC00-3887BA311C38}" type="pres">
      <dgm:prSet presAssocID="{A85F9DC1-8926-4545-A435-73E0E6F47879}" presName="upArrowText" presStyleLbl="revTx" presStyleIdx="0" presStyleCnt="2">
        <dgm:presLayoutVars>
          <dgm:chMax val="0"/>
          <dgm:bulletEnabled val="1"/>
        </dgm:presLayoutVars>
      </dgm:prSet>
      <dgm:spPr/>
    </dgm:pt>
    <dgm:pt modelId="{894EB649-6F9D-43C0-BCEA-479BF8B4B66B}" type="pres">
      <dgm:prSet presAssocID="{5B0E64CE-DFD1-4B8C-98CE-C8B301882019}" presName="downArrow" presStyleLbl="node1" presStyleIdx="1" presStyleCnt="2" custScaleX="74296"/>
      <dgm:spPr>
        <a:xfrm>
          <a:off x="898149" y="2065984"/>
          <a:ext cx="1851900" cy="1907063"/>
        </a:xfrm>
        <a:prstGeom prst="downArrow">
          <a:avLst/>
        </a:prstGeom>
        <a:solidFill>
          <a:srgbClr val="08CED0">
            <a:hueOff val="8964025"/>
            <a:satOff val="7413"/>
            <a:lumOff val="-1962"/>
            <a:alphaOff val="0"/>
          </a:srgbClr>
        </a:solidFill>
        <a:ln w="12700" cap="flat" cmpd="sng" algn="ctr">
          <a:solidFill>
            <a:srgbClr val="FFFFFF">
              <a:hueOff val="0"/>
              <a:satOff val="0"/>
              <a:lumOff val="0"/>
              <a:alphaOff val="0"/>
            </a:srgbClr>
          </a:solidFill>
          <a:prstDash val="solid"/>
          <a:miter lim="800000"/>
        </a:ln>
        <a:effectLst/>
      </dgm:spPr>
    </dgm:pt>
    <dgm:pt modelId="{9AAD993E-128F-4D56-8C2F-82DEF6808126}" type="pres">
      <dgm:prSet presAssocID="{5B0E64CE-DFD1-4B8C-98CE-C8B301882019}" presName="downArrowText" presStyleLbl="revTx" presStyleIdx="1" presStyleCnt="2">
        <dgm:presLayoutVars>
          <dgm:chMax val="0"/>
          <dgm:bulletEnabled val="1"/>
        </dgm:presLayoutVars>
      </dgm:prSet>
      <dgm:spPr/>
    </dgm:pt>
  </dgm:ptLst>
  <dgm:cxnLst>
    <dgm:cxn modelId="{75C90406-7283-4076-8AA3-EC931E5BBC56}" type="presOf" srcId="{FE6EE49F-76FD-4FF5-B798-8FD387A99859}" destId="{8A1A4A00-1DBF-42AF-8E83-BA3425DF04BE}" srcOrd="0" destOrd="0" presId="urn:microsoft.com/office/officeart/2005/8/layout/arrow4"/>
    <dgm:cxn modelId="{6A366812-F68E-401E-8D76-A1CE2B074DE3}" srcId="{FE6EE49F-76FD-4FF5-B798-8FD387A99859}" destId="{5B0E64CE-DFD1-4B8C-98CE-C8B301882019}" srcOrd="1" destOrd="0" parTransId="{FCC8739E-3ED1-4C49-A16D-B56C29B99C40}" sibTransId="{148CF433-FFF5-43DB-898A-B111D73576C2}"/>
    <dgm:cxn modelId="{2793AF60-B010-4A9D-BB25-F31BB0B02ADA}" type="presOf" srcId="{5B0E64CE-DFD1-4B8C-98CE-C8B301882019}" destId="{9AAD993E-128F-4D56-8C2F-82DEF6808126}" srcOrd="0" destOrd="0" presId="urn:microsoft.com/office/officeart/2005/8/layout/arrow4"/>
    <dgm:cxn modelId="{1A830448-187D-4D3A-A433-4AEECE8132E3}" type="presOf" srcId="{A85F9DC1-8926-4545-A435-73E0E6F47879}" destId="{1E1470EF-5B18-4EF7-AC00-3887BA311C38}" srcOrd="0" destOrd="0" presId="urn:microsoft.com/office/officeart/2005/8/layout/arrow4"/>
    <dgm:cxn modelId="{82C2CA92-5097-4191-B82F-5BA1903BBD55}" srcId="{FE6EE49F-76FD-4FF5-B798-8FD387A99859}" destId="{A85F9DC1-8926-4545-A435-73E0E6F47879}" srcOrd="0" destOrd="0" parTransId="{48215CFC-44A0-4D0A-9171-F462F907391A}" sibTransId="{0B0E7919-4CB3-422C-AD01-163240828E35}"/>
    <dgm:cxn modelId="{A66BFC69-FEE2-4B1B-BE27-A9003F5CA9A9}" type="presParOf" srcId="{8A1A4A00-1DBF-42AF-8E83-BA3425DF04BE}" destId="{891B7F37-1D7B-4A37-B47D-1E41149D3B0B}" srcOrd="0" destOrd="0" presId="urn:microsoft.com/office/officeart/2005/8/layout/arrow4"/>
    <dgm:cxn modelId="{E6AE9F15-0E69-41F9-A888-5E288F1034E0}" type="presParOf" srcId="{8A1A4A00-1DBF-42AF-8E83-BA3425DF04BE}" destId="{1E1470EF-5B18-4EF7-AC00-3887BA311C38}" srcOrd="1" destOrd="0" presId="urn:microsoft.com/office/officeart/2005/8/layout/arrow4"/>
    <dgm:cxn modelId="{FC414184-E07E-4161-8649-58A88FFC4AFF}" type="presParOf" srcId="{8A1A4A00-1DBF-42AF-8E83-BA3425DF04BE}" destId="{894EB649-6F9D-43C0-BCEA-479BF8B4B66B}" srcOrd="2" destOrd="0" presId="urn:microsoft.com/office/officeart/2005/8/layout/arrow4"/>
    <dgm:cxn modelId="{84A7EE71-AFA9-485B-AD53-3EDBE1D3F548}" type="presParOf" srcId="{8A1A4A00-1DBF-42AF-8E83-BA3425DF04BE}" destId="{9AAD993E-128F-4D56-8C2F-82DEF6808126}"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48C30-6FDA-4A95-A901-891DCE79D4E2}">
      <dsp:nvSpPr>
        <dsp:cNvPr id="0" name=""/>
        <dsp:cNvSpPr/>
      </dsp:nvSpPr>
      <dsp:spPr>
        <a:xfrm>
          <a:off x="-5611724" y="-859554"/>
          <a:ext cx="6685126" cy="6685126"/>
        </a:xfrm>
        <a:prstGeom prst="blockArc">
          <a:avLst>
            <a:gd name="adj1" fmla="val 18900000"/>
            <a:gd name="adj2" fmla="val 2700000"/>
            <a:gd name="adj3" fmla="val 32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0FBE4-DB64-4009-A944-69A3A6679A6A}">
      <dsp:nvSpPr>
        <dsp:cNvPr id="0" name=""/>
        <dsp:cNvSpPr/>
      </dsp:nvSpPr>
      <dsp:spPr>
        <a:xfrm>
          <a:off x="348366" y="225755"/>
          <a:ext cx="7487912" cy="4513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Why it’s important?</a:t>
          </a:r>
        </a:p>
      </dsp:txBody>
      <dsp:txXfrm>
        <a:off x="348366" y="225755"/>
        <a:ext cx="7487912" cy="451311"/>
      </dsp:txXfrm>
    </dsp:sp>
    <dsp:sp modelId="{C7E3A4BA-1665-462B-AA73-23C3FF018C64}">
      <dsp:nvSpPr>
        <dsp:cNvPr id="0" name=""/>
        <dsp:cNvSpPr/>
      </dsp:nvSpPr>
      <dsp:spPr>
        <a:xfrm>
          <a:off x="66296" y="169341"/>
          <a:ext cx="564139" cy="56413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3EB516-C573-4D8D-99A1-D1CBAEFC2D8E}">
      <dsp:nvSpPr>
        <dsp:cNvPr id="0" name=""/>
        <dsp:cNvSpPr/>
      </dsp:nvSpPr>
      <dsp:spPr>
        <a:xfrm>
          <a:off x="757069" y="903119"/>
          <a:ext cx="7079209" cy="451311"/>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Who benefits from this?</a:t>
          </a:r>
        </a:p>
      </dsp:txBody>
      <dsp:txXfrm>
        <a:off x="757069" y="903119"/>
        <a:ext cx="7079209" cy="451311"/>
      </dsp:txXfrm>
    </dsp:sp>
    <dsp:sp modelId="{E4245C97-0255-4219-902F-CCECFBBF8A23}">
      <dsp:nvSpPr>
        <dsp:cNvPr id="0" name=""/>
        <dsp:cNvSpPr/>
      </dsp:nvSpPr>
      <dsp:spPr>
        <a:xfrm>
          <a:off x="474999" y="846705"/>
          <a:ext cx="564139" cy="564139"/>
        </a:xfrm>
        <a:prstGeom prst="ellipse">
          <a:avLst/>
        </a:prstGeom>
        <a:solidFill>
          <a:schemeClr val="lt1">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C5673-10B6-4D97-AE52-8ACF8018EB6C}">
      <dsp:nvSpPr>
        <dsp:cNvPr id="0" name=""/>
        <dsp:cNvSpPr/>
      </dsp:nvSpPr>
      <dsp:spPr>
        <a:xfrm>
          <a:off x="981036" y="1579987"/>
          <a:ext cx="6855242" cy="45131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MoneyTALKS</a:t>
          </a:r>
        </a:p>
      </dsp:txBody>
      <dsp:txXfrm>
        <a:off x="981036" y="1579987"/>
        <a:ext cx="6855242" cy="451311"/>
      </dsp:txXfrm>
    </dsp:sp>
    <dsp:sp modelId="{088C15FF-D884-47AA-9FCA-27905466B853}">
      <dsp:nvSpPr>
        <dsp:cNvPr id="0" name=""/>
        <dsp:cNvSpPr/>
      </dsp:nvSpPr>
      <dsp:spPr>
        <a:xfrm>
          <a:off x="698966" y="1523574"/>
          <a:ext cx="564139" cy="564139"/>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4437B-BB62-4E68-802A-B164604BA063}">
      <dsp:nvSpPr>
        <dsp:cNvPr id="0" name=""/>
        <dsp:cNvSpPr/>
      </dsp:nvSpPr>
      <dsp:spPr>
        <a:xfrm>
          <a:off x="1052547" y="2257352"/>
          <a:ext cx="6783731" cy="451311"/>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t>CanvasMed</a:t>
          </a:r>
          <a:r>
            <a:rPr lang="en-US" sz="2300" kern="1200" dirty="0"/>
            <a:t> course</a:t>
          </a:r>
        </a:p>
      </dsp:txBody>
      <dsp:txXfrm>
        <a:off x="1052547" y="2257352"/>
        <a:ext cx="6783731" cy="451311"/>
      </dsp:txXfrm>
    </dsp:sp>
    <dsp:sp modelId="{EAB013CA-C968-4F28-9B0C-06611F6232BA}">
      <dsp:nvSpPr>
        <dsp:cNvPr id="0" name=""/>
        <dsp:cNvSpPr/>
      </dsp:nvSpPr>
      <dsp:spPr>
        <a:xfrm>
          <a:off x="770477" y="2200938"/>
          <a:ext cx="564139" cy="564139"/>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6E5C03-CF29-4623-8889-A57C1125BA8A}">
      <dsp:nvSpPr>
        <dsp:cNvPr id="0" name=""/>
        <dsp:cNvSpPr/>
      </dsp:nvSpPr>
      <dsp:spPr>
        <a:xfrm>
          <a:off x="981036" y="2934717"/>
          <a:ext cx="6855242" cy="45131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FAAB</a:t>
          </a:r>
        </a:p>
      </dsp:txBody>
      <dsp:txXfrm>
        <a:off x="981036" y="2934717"/>
        <a:ext cx="6855242" cy="451311"/>
      </dsp:txXfrm>
    </dsp:sp>
    <dsp:sp modelId="{5D44F0C9-78E6-4D88-ABFB-917646666489}">
      <dsp:nvSpPr>
        <dsp:cNvPr id="0" name=""/>
        <dsp:cNvSpPr/>
      </dsp:nvSpPr>
      <dsp:spPr>
        <a:xfrm>
          <a:off x="698966" y="2878303"/>
          <a:ext cx="564139" cy="564139"/>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67DB5E-61E1-44A5-8B42-A3C599262B74}">
      <dsp:nvSpPr>
        <dsp:cNvPr id="0" name=""/>
        <dsp:cNvSpPr/>
      </dsp:nvSpPr>
      <dsp:spPr>
        <a:xfrm>
          <a:off x="757069" y="3611585"/>
          <a:ext cx="7079209" cy="451311"/>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Zoom</a:t>
          </a:r>
        </a:p>
      </dsp:txBody>
      <dsp:txXfrm>
        <a:off x="757069" y="3611585"/>
        <a:ext cx="7079209" cy="451311"/>
      </dsp:txXfrm>
    </dsp:sp>
    <dsp:sp modelId="{C9939F69-A734-4D6A-9001-E47BC0D360E1}">
      <dsp:nvSpPr>
        <dsp:cNvPr id="0" name=""/>
        <dsp:cNvSpPr/>
      </dsp:nvSpPr>
      <dsp:spPr>
        <a:xfrm>
          <a:off x="474999" y="3555171"/>
          <a:ext cx="564139" cy="564139"/>
        </a:xfrm>
        <a:prstGeom prst="ellipse">
          <a:avLst/>
        </a:prstGeom>
        <a:solidFill>
          <a:schemeClr val="lt1">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DF8F3F-4351-4C60-AC49-9E6CBFF4F5F4}">
      <dsp:nvSpPr>
        <dsp:cNvPr id="0" name=""/>
        <dsp:cNvSpPr/>
      </dsp:nvSpPr>
      <dsp:spPr>
        <a:xfrm>
          <a:off x="348366" y="4288950"/>
          <a:ext cx="7487912" cy="45131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229"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Takeaways</a:t>
          </a:r>
        </a:p>
      </dsp:txBody>
      <dsp:txXfrm>
        <a:off x="348366" y="4288950"/>
        <a:ext cx="7487912" cy="451311"/>
      </dsp:txXfrm>
    </dsp:sp>
    <dsp:sp modelId="{2832E157-0413-4BD2-A982-5AC8EC9BEE8B}">
      <dsp:nvSpPr>
        <dsp:cNvPr id="0" name=""/>
        <dsp:cNvSpPr/>
      </dsp:nvSpPr>
      <dsp:spPr>
        <a:xfrm>
          <a:off x="66296" y="4232536"/>
          <a:ext cx="564139" cy="564139"/>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7F37-1D7B-4A37-B47D-1E41149D3B0B}">
      <dsp:nvSpPr>
        <dsp:cNvPr id="0" name=""/>
        <dsp:cNvSpPr/>
      </dsp:nvSpPr>
      <dsp:spPr>
        <a:xfrm>
          <a:off x="178287" y="0"/>
          <a:ext cx="1796066" cy="1907063"/>
        </a:xfrm>
        <a:prstGeom prst="upArrow">
          <a:avLst/>
        </a:prstGeom>
        <a:solidFill>
          <a:srgbClr val="08CED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1470EF-5B18-4EF7-AC00-3887BA311C38}">
      <dsp:nvSpPr>
        <dsp:cNvPr id="0" name=""/>
        <dsp:cNvSpPr/>
      </dsp:nvSpPr>
      <dsp:spPr>
        <a:xfrm>
          <a:off x="2397396" y="0"/>
          <a:ext cx="4229862" cy="19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latin typeface="Arial" panose="020B0604020202020204"/>
              <a:ea typeface="+mn-ea"/>
              <a:cs typeface="+mn-cs"/>
            </a:rPr>
            <a:t>Advantages include</a:t>
          </a:r>
          <a:r>
            <a:rPr lang="en-US" sz="1500" kern="1200" dirty="0">
              <a:solidFill>
                <a:schemeClr val="tx1"/>
              </a:solidFill>
              <a:latin typeface="Arial" panose="020B0604020202020204"/>
              <a:ea typeface="+mn-ea"/>
              <a:cs typeface="+mn-cs"/>
            </a:rPr>
            <a:t>:</a:t>
          </a:r>
        </a:p>
        <a:p>
          <a:pPr marL="0" lvl="0" indent="0" algn="l" defTabSz="666750">
            <a:lnSpc>
              <a:spcPct val="90000"/>
            </a:lnSpc>
            <a:spcBef>
              <a:spcPct val="0"/>
            </a:spcBef>
            <a:spcAft>
              <a:spcPct val="35000"/>
            </a:spcAft>
            <a:buNone/>
          </a:pPr>
          <a:r>
            <a:rPr lang="en-US" sz="1500" kern="1200" dirty="0">
              <a:solidFill>
                <a:schemeClr val="tx1"/>
              </a:solidFill>
              <a:latin typeface="Arial" panose="020B0604020202020204"/>
              <a:ea typeface="+mn-ea"/>
              <a:cs typeface="+mn-cs"/>
            </a:rPr>
            <a:t>- Direct student line to give updates about upcoming deadlines, and work directly with students on programming</a:t>
          </a:r>
        </a:p>
        <a:p>
          <a:pPr marL="0" lvl="0" indent="0" algn="l" defTabSz="666750">
            <a:lnSpc>
              <a:spcPct val="90000"/>
            </a:lnSpc>
            <a:spcBef>
              <a:spcPct val="0"/>
            </a:spcBef>
            <a:spcAft>
              <a:spcPct val="35000"/>
            </a:spcAft>
            <a:buNone/>
          </a:pPr>
          <a:r>
            <a:rPr lang="en-US" sz="1500" kern="1200" dirty="0">
              <a:solidFill>
                <a:schemeClr val="tx1"/>
              </a:solidFill>
              <a:latin typeface="Arial" panose="020B0604020202020204"/>
              <a:ea typeface="+mn-ea"/>
              <a:cs typeface="+mn-cs"/>
            </a:rPr>
            <a:t>- If you can find the right students, they will handle the board themselves and you can be a supervisor or just watchful participant.</a:t>
          </a:r>
        </a:p>
      </dsp:txBody>
      <dsp:txXfrm>
        <a:off x="2397396" y="0"/>
        <a:ext cx="4229862" cy="1907063"/>
      </dsp:txXfrm>
    </dsp:sp>
    <dsp:sp modelId="{894EB649-6F9D-43C0-BCEA-479BF8B4B66B}">
      <dsp:nvSpPr>
        <dsp:cNvPr id="0" name=""/>
        <dsp:cNvSpPr/>
      </dsp:nvSpPr>
      <dsp:spPr>
        <a:xfrm>
          <a:off x="898149" y="2065984"/>
          <a:ext cx="1851900" cy="1907063"/>
        </a:xfrm>
        <a:prstGeom prst="downArrow">
          <a:avLst/>
        </a:prstGeom>
        <a:solidFill>
          <a:srgbClr val="08CED0">
            <a:hueOff val="8964025"/>
            <a:satOff val="7413"/>
            <a:lumOff val="-196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D993E-128F-4D56-8C2F-82DEF6808126}">
      <dsp:nvSpPr>
        <dsp:cNvPr id="0" name=""/>
        <dsp:cNvSpPr/>
      </dsp:nvSpPr>
      <dsp:spPr>
        <a:xfrm>
          <a:off x="3145176" y="2065984"/>
          <a:ext cx="4229862" cy="190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10668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solidFill>
              <a:latin typeface="Arial" panose="020B0604020202020204"/>
              <a:ea typeface="+mn-ea"/>
              <a:cs typeface="+mn-cs"/>
            </a:rPr>
            <a:t>Disadvantages include:</a:t>
          </a:r>
        </a:p>
        <a:p>
          <a:pPr marL="0" lvl="0" indent="0" algn="l" defTabSz="666750">
            <a:lnSpc>
              <a:spcPct val="90000"/>
            </a:lnSpc>
            <a:spcBef>
              <a:spcPct val="0"/>
            </a:spcBef>
            <a:spcAft>
              <a:spcPct val="35000"/>
            </a:spcAft>
            <a:buNone/>
          </a:pPr>
          <a:r>
            <a:rPr lang="en-US" sz="1500" kern="1200" dirty="0">
              <a:solidFill>
                <a:schemeClr val="tx1"/>
              </a:solidFill>
              <a:latin typeface="Arial" panose="020B0604020202020204"/>
              <a:ea typeface="+mn-ea"/>
              <a:cs typeface="+mn-cs"/>
            </a:rPr>
            <a:t>-  Not all students will have the extra time to participate and dedicate themselves to the FAAB</a:t>
          </a:r>
        </a:p>
        <a:p>
          <a:pPr marL="0" lvl="0" indent="0" algn="l" defTabSz="666750">
            <a:lnSpc>
              <a:spcPct val="90000"/>
            </a:lnSpc>
            <a:spcBef>
              <a:spcPct val="0"/>
            </a:spcBef>
            <a:spcAft>
              <a:spcPct val="35000"/>
            </a:spcAft>
            <a:buNone/>
          </a:pPr>
          <a:r>
            <a:rPr lang="en-US" sz="1500" kern="1200" dirty="0">
              <a:solidFill>
                <a:schemeClr val="tx1"/>
              </a:solidFill>
              <a:latin typeface="Arial" panose="020B0604020202020204"/>
              <a:ea typeface="+mn-ea"/>
              <a:cs typeface="+mn-cs"/>
            </a:rPr>
            <a:t>- The students may feel more comfortable to ask you to extend deadlines and open additional opportunities that are not available, and they may get discouraged.</a:t>
          </a:r>
        </a:p>
      </dsp:txBody>
      <dsp:txXfrm>
        <a:off x="3145176" y="2065984"/>
        <a:ext cx="4229862" cy="190706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78119-E176-4E8F-8C56-BBF8095CCB78}"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707C5-837C-47A5-9E71-08619B5B2331}" type="slidenum">
              <a:rPr lang="en-US" smtClean="0"/>
              <a:t>‹#›</a:t>
            </a:fld>
            <a:endParaRPr lang="en-US"/>
          </a:p>
        </p:txBody>
      </p:sp>
    </p:spTree>
    <p:extLst>
      <p:ext uri="{BB962C8B-B14F-4D97-AF65-F5344CB8AC3E}">
        <p14:creationId xmlns:p14="http://schemas.microsoft.com/office/powerpoint/2010/main" val="81816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and welcome to the presentation on Graduate Professional Debt Management Services</a:t>
            </a:r>
          </a:p>
        </p:txBody>
      </p:sp>
      <p:sp>
        <p:nvSpPr>
          <p:cNvPr id="4" name="Slide Number Placeholder 3"/>
          <p:cNvSpPr>
            <a:spLocks noGrp="1"/>
          </p:cNvSpPr>
          <p:nvPr>
            <p:ph type="sldNum" sz="quarter" idx="5"/>
          </p:nvPr>
        </p:nvSpPr>
        <p:spPr/>
        <p:txBody>
          <a:bodyPr/>
          <a:lstStyle/>
          <a:p>
            <a:fld id="{3B4707C5-837C-47A5-9E71-08619B5B2331}" type="slidenum">
              <a:rPr lang="en-US" smtClean="0"/>
              <a:t>1</a:t>
            </a:fld>
            <a:endParaRPr lang="en-US"/>
          </a:p>
        </p:txBody>
      </p:sp>
    </p:spTree>
    <p:extLst>
      <p:ext uri="{BB962C8B-B14F-4D97-AF65-F5344CB8AC3E}">
        <p14:creationId xmlns:p14="http://schemas.microsoft.com/office/powerpoint/2010/main" val="4140654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an additional incentive for students to attend our MoneyTALKS, we created a $500 scholarship opportunity, we ensure that the students attend at least 3 sessions in order to qualify to receive it. Since all sessions are through Zoom, it is very easy to get a student count each time by pulling the list of attendees and updating our attendance records. Due to COVID and other schedule restrictions, we do allow for the students to make up any missed session by watching the video on 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canvasmed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page, and then answering a few questions. That way each session they watch on their own time will also count.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effectLst/>
                <a:latin typeface="Calibri" panose="020F0502020204030204" pitchFamily="34" charset="0"/>
                <a:ea typeface="Times New Roman" panose="02020603050405020304" pitchFamily="18" charset="0"/>
              </a:rPr>
              <a:t>Students are then selected from the pool of eligible participants at random. We keep track of the student’s attendance and all those who attend or complete at least 3 </a:t>
            </a:r>
            <a:r>
              <a:rPr lang="en-US" sz="1200" u="none" dirty="0" err="1">
                <a:effectLst/>
                <a:latin typeface="Calibri" panose="020F0502020204030204" pitchFamily="34" charset="0"/>
                <a:ea typeface="Times New Roman" panose="02020603050405020304" pitchFamily="18" charset="0"/>
              </a:rPr>
              <a:t>MoneyTalks</a:t>
            </a:r>
            <a:r>
              <a:rPr lang="en-US" sz="1200" u="none" dirty="0">
                <a:effectLst/>
                <a:latin typeface="Calibri" panose="020F0502020204030204" pitchFamily="34" charset="0"/>
                <a:ea typeface="Times New Roman" panose="02020603050405020304" pitchFamily="18" charset="0"/>
              </a:rPr>
              <a:t> sessions are entered into the pool. Then with an online random generator 1 student is selected in April for a Spring award. We chose April to have time to incorporate all of our presentations for the year, while also including our M4 students for the running of the award.</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11</a:t>
            </a:fld>
            <a:endParaRPr lang="en-US"/>
          </a:p>
        </p:txBody>
      </p:sp>
    </p:spTree>
    <p:extLst>
      <p:ext uri="{BB962C8B-B14F-4D97-AF65-F5344CB8AC3E}">
        <p14:creationId xmlns:p14="http://schemas.microsoft.com/office/powerpoint/2010/main" val="493643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our office has managed to increase student interaction with our </a:t>
            </a:r>
            <a:r>
              <a:rPr lang="en-US" dirty="0" err="1"/>
              <a:t>MoneyTalks</a:t>
            </a:r>
            <a:r>
              <a:rPr lang="en-US" dirty="0"/>
              <a:t> program is by collaborating with the many interest groups at FIU HWCOM. We try to have an interest group collaborating with us in every one of our events. They help advertise the event through the student’s social media accounts, they tell other students, and invite everyone from their interest group. This also helps the interest group presidents in creating content for their interest group (and we of course make sure to match the presenter and topic with the Interest Group to ensure they’re benefitting from it as well). The interest groups have also brought in presenters (people they may have heard from outside of school or they know personally). Additionally, the interest groups have funding for events that can be used to provide free lunch for in person presentation attendees. And believe me, free food brings in the people! Additionally, since you’re collaborating with students directly, they can tell you when to hold the event that will have the least opposition from other activities (such as class, exams, clinicals, </a:t>
            </a:r>
            <a:r>
              <a:rPr lang="en-US" dirty="0" err="1"/>
              <a:t>etc</a:t>
            </a:r>
            <a:r>
              <a:rPr lang="en-US" dirty="0"/>
              <a:t>). And when you find the perfect date to schedule your event and it doesn’t compete with any academic activity for students, those with availability will be more likely to attend.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12</a:t>
            </a:fld>
            <a:endParaRPr lang="en-US"/>
          </a:p>
        </p:txBody>
      </p:sp>
    </p:spTree>
    <p:extLst>
      <p:ext uri="{BB962C8B-B14F-4D97-AF65-F5344CB8AC3E}">
        <p14:creationId xmlns:p14="http://schemas.microsoft.com/office/powerpoint/2010/main" val="2981238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for our </a:t>
            </a:r>
            <a:r>
              <a:rPr lang="en-US" dirty="0" err="1"/>
              <a:t>moneytalks</a:t>
            </a:r>
            <a:r>
              <a:rPr lang="en-US" dirty="0"/>
              <a:t>, we send an after-event survey making sure that the presenters and content were well received, and it ends in one open ended question asking the participants what kind of topics they would like to see in the future! We have managed to create a ton of new content thanks to the surveys and have been able to deliver on the topics the students want to see and hear about. </a:t>
            </a:r>
          </a:p>
          <a:p>
            <a:endParaRPr lang="en-US" dirty="0"/>
          </a:p>
          <a:p>
            <a:r>
              <a:rPr lang="en-US" dirty="0"/>
              <a:t>Does anyone have questions about MoneyTALKS before moving on?</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13</a:t>
            </a:fld>
            <a:endParaRPr lang="en-US"/>
          </a:p>
        </p:txBody>
      </p:sp>
    </p:spTree>
    <p:extLst>
      <p:ext uri="{BB962C8B-B14F-4D97-AF65-F5344CB8AC3E}">
        <p14:creationId xmlns:p14="http://schemas.microsoft.com/office/powerpoint/2010/main" val="68998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to have our second poll. </a:t>
            </a:r>
          </a:p>
          <a:p>
            <a:r>
              <a:rPr lang="en-US" dirty="0"/>
              <a:t>Does your school have an existing financial assistance web course? – another simple yes or no question. I will give a minute for everyone to respond -------- Wonderful results from the Poll, we can see from the polls that there are/not many schools that have this option for their students.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14</a:t>
            </a:fld>
            <a:endParaRPr lang="en-US"/>
          </a:p>
        </p:txBody>
      </p:sp>
    </p:spTree>
    <p:extLst>
      <p:ext uri="{BB962C8B-B14F-4D97-AF65-F5344CB8AC3E}">
        <p14:creationId xmlns:p14="http://schemas.microsoft.com/office/powerpoint/2010/main" val="3138704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wanted our students to have a place where they could access everything they could possibly ever need from our office.  So we created this financial assistance course web page so they could have all the info they need from us in an accessible manner. Our home page has a quick synopsis of our office, as well as image cards for our employees so the students get used to seeing who we are and our contact info in case they ever need us.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15</a:t>
            </a:fld>
            <a:endParaRPr lang="en-US"/>
          </a:p>
        </p:txBody>
      </p:sp>
    </p:spTree>
    <p:extLst>
      <p:ext uri="{BB962C8B-B14F-4D97-AF65-F5344CB8AC3E}">
        <p14:creationId xmlns:p14="http://schemas.microsoft.com/office/powerpoint/2010/main" val="3688712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home page, we created a few thumbnail links to direct students to different sections of the webpage course. For the Forms, Policy, and procedures link we compiled all the pertinent information, cost of attendance charts, guides, and tuition breakdowns in this area and share with our students in an effort to remain transparent and give access to all our tools to the students.</a:t>
            </a:r>
          </a:p>
          <a:p>
            <a:endParaRPr lang="en-US" dirty="0"/>
          </a:p>
          <a:p>
            <a:r>
              <a:rPr lang="en-US" dirty="0"/>
              <a:t>We used to get tons of emails about the yearly budgets too, so this helped reduce the email inquiries for this we normally received.</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16</a:t>
            </a:fld>
            <a:endParaRPr lang="en-US"/>
          </a:p>
        </p:txBody>
      </p:sp>
    </p:spTree>
    <p:extLst>
      <p:ext uri="{BB962C8B-B14F-4D97-AF65-F5344CB8AC3E}">
        <p14:creationId xmlns:p14="http://schemas.microsoft.com/office/powerpoint/2010/main" val="703429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the Student Financials page. Since this course is for financial aid recipients, and cash payers, we made sure to include instructions on paying tuition and the different acceptable payment methods to include the cash paying population of students. In the past, we would always lose a few points from the GQ due to the cash payers that did not have to use our office, so they did not know how to rate us. We are making it a point to include them in our activities (such as the </a:t>
            </a:r>
            <a:r>
              <a:rPr lang="en-US" dirty="0" err="1"/>
              <a:t>moneytalks</a:t>
            </a:r>
            <a:r>
              <a:rPr lang="en-US" dirty="0"/>
              <a:t>) and resources so they can be serviced by our office as well even without the need for financial aid.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17</a:t>
            </a:fld>
            <a:endParaRPr lang="en-US"/>
          </a:p>
        </p:txBody>
      </p:sp>
    </p:spTree>
    <p:extLst>
      <p:ext uri="{BB962C8B-B14F-4D97-AF65-F5344CB8AC3E}">
        <p14:creationId xmlns:p14="http://schemas.microsoft.com/office/powerpoint/2010/main" val="379296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financial aid topics we accumulated a lot of useful information from our website that applies to all students, such as applying for financial aid, how to accept aid once it is offered, different types of aid available, and many similar topics</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18</a:t>
            </a:fld>
            <a:endParaRPr lang="en-US"/>
          </a:p>
        </p:txBody>
      </p:sp>
    </p:spTree>
    <p:extLst>
      <p:ext uri="{BB962C8B-B14F-4D97-AF65-F5344CB8AC3E}">
        <p14:creationId xmlns:p14="http://schemas.microsoft.com/office/powerpoint/2010/main" val="1135023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this section, we explain each category under the student’s cost of attendance and provide a link for the module where all the cost of attendance charts are available. This allows for students to access their current and potential future budgets so they always have an idea of what their financial aid will look like during their time in the college of medicine. These has proven very helpful to those students that like to budget, since it gives them an idea of future charges and of how much aid they will qualify to receive in future years.</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19</a:t>
            </a:fld>
            <a:endParaRPr lang="en-US"/>
          </a:p>
        </p:txBody>
      </p:sp>
    </p:spTree>
    <p:extLst>
      <p:ext uri="{BB962C8B-B14F-4D97-AF65-F5344CB8AC3E}">
        <p14:creationId xmlns:p14="http://schemas.microsoft.com/office/powerpoint/2010/main" val="122137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created a section with a calendar for all the important financial aid dates (disbursement, payment due date, </a:t>
            </a:r>
            <a:r>
              <a:rPr lang="en-US" dirty="0" err="1"/>
              <a:t>moneytalks</a:t>
            </a:r>
            <a:r>
              <a:rPr lang="en-US" dirty="0"/>
              <a:t> events, </a:t>
            </a:r>
            <a:r>
              <a:rPr lang="en-US" dirty="0" err="1"/>
              <a:t>etc</a:t>
            </a:r>
            <a:r>
              <a:rPr lang="en-US" dirty="0"/>
              <a:t>). It helps that we can access it and change dates around and add any important event we may have at our office so more students are aware. Sort of an additional form of advertising for some of these events.</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20</a:t>
            </a:fld>
            <a:endParaRPr lang="en-US"/>
          </a:p>
        </p:txBody>
      </p:sp>
    </p:spTree>
    <p:extLst>
      <p:ext uri="{BB962C8B-B14F-4D97-AF65-F5344CB8AC3E}">
        <p14:creationId xmlns:p14="http://schemas.microsoft.com/office/powerpoint/2010/main" val="379452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our agenda today we will look at why the presentation is important, and who will benefit from it. We will take a look at FIU’s current </a:t>
            </a:r>
            <a:r>
              <a:rPr lang="en-US" dirty="0" err="1"/>
              <a:t>MoneyTalks</a:t>
            </a:r>
            <a:r>
              <a:rPr lang="en-US" dirty="0"/>
              <a:t> financial literacy program, and the financial assistance </a:t>
            </a:r>
            <a:r>
              <a:rPr lang="en-US" dirty="0" err="1"/>
              <a:t>CanvasMed</a:t>
            </a:r>
            <a:r>
              <a:rPr lang="en-US" dirty="0"/>
              <a:t> course webpage. Then we will talk about the Financial Aid Advisory Board and finalize with some Zoom tips and takeaways from today.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3</a:t>
            </a:fld>
            <a:endParaRPr lang="en-US"/>
          </a:p>
        </p:txBody>
      </p:sp>
    </p:spTree>
    <p:extLst>
      <p:ext uri="{BB962C8B-B14F-4D97-AF65-F5344CB8AC3E}">
        <p14:creationId xmlns:p14="http://schemas.microsoft.com/office/powerpoint/2010/main" val="381025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created the Debt Management Tools section to include information on our existing Debt Management Program. We included the instructions for our electronic budget form (Which students can access directly through their student portals at FIU). We advertise the AAMC FIRST resources, including the </a:t>
            </a:r>
            <a:r>
              <a:rPr lang="en-US" dirty="0" err="1"/>
              <a:t>MedLoan</a:t>
            </a:r>
            <a:r>
              <a:rPr lang="en-US" dirty="0"/>
              <a:t> calculator, which is a staple of our entrance and exit counseling meetings with the students. We also include information on credit reports, and NSLDS. It’s important to have this in an area where a student can easily navigate and find it. We also make sure to advertise this </a:t>
            </a:r>
            <a:r>
              <a:rPr lang="en-US" dirty="0" err="1"/>
              <a:t>canvasmed</a:t>
            </a:r>
            <a:r>
              <a:rPr lang="en-US" dirty="0"/>
              <a:t> course constantly in meetings and presentations with our students, so they know they always have access to these resources</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21</a:t>
            </a:fld>
            <a:endParaRPr lang="en-US"/>
          </a:p>
        </p:txBody>
      </p:sp>
    </p:spTree>
    <p:extLst>
      <p:ext uri="{BB962C8B-B14F-4D97-AF65-F5344CB8AC3E}">
        <p14:creationId xmlns:p14="http://schemas.microsoft.com/office/powerpoint/2010/main" val="380836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Probably one of our best and most visited sections, the Current Scholarships page. It allows students to see all currently available scholarships (both external and internal) together in one section so they can visit this page at any time during the year and find out what opportunities may be available to them at that moment. It does require maintenance from our office, to update the opportunities displayed. However, I believe it’s worth it due to the access it provides to our students on funding opportunities available at each time during the year. We also share them as they become available through our </a:t>
            </a:r>
            <a:r>
              <a:rPr lang="en-US" dirty="0" err="1"/>
              <a:t>InnerCOM</a:t>
            </a:r>
            <a:r>
              <a:rPr lang="en-US" dirty="0"/>
              <a:t>, which is our weekly student and staff newsletter. this helps reduce the number of emails the students receive, which is a complaint we’ve had from our students about missing our emails due to the large amount of daily emails they received from FIU. Now, they get considerably less emails and are more likely to read communications.  We love having this sections since it helps to have all opportunities in a constant area where students can review and become interested even if they missed the email advertising it.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22</a:t>
            </a:fld>
            <a:endParaRPr lang="en-US"/>
          </a:p>
        </p:txBody>
      </p:sp>
    </p:spTree>
    <p:extLst>
      <p:ext uri="{BB962C8B-B14F-4D97-AF65-F5344CB8AC3E}">
        <p14:creationId xmlns:p14="http://schemas.microsoft.com/office/powerpoint/2010/main" val="3856841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share the different available financial wellness resources, webinars, </a:t>
            </a:r>
            <a:r>
              <a:rPr lang="en-US" dirty="0" err="1"/>
              <a:t>MoneyTalks</a:t>
            </a:r>
            <a:r>
              <a:rPr lang="en-US" dirty="0"/>
              <a:t> video recordings, and related news articles to keep students informed at all times as well as educated on financial topics. </a:t>
            </a:r>
          </a:p>
          <a:p>
            <a:endParaRPr lang="en-US" dirty="0"/>
          </a:p>
          <a:p>
            <a:r>
              <a:rPr lang="en-US" dirty="0"/>
              <a:t>Does anyone have any questions about the </a:t>
            </a:r>
            <a:r>
              <a:rPr lang="en-US" dirty="0" err="1"/>
              <a:t>CanvasMed</a:t>
            </a:r>
            <a:r>
              <a:rPr lang="en-US" dirty="0"/>
              <a:t> before moving on?</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23</a:t>
            </a:fld>
            <a:endParaRPr lang="en-US"/>
          </a:p>
        </p:txBody>
      </p:sp>
    </p:spTree>
    <p:extLst>
      <p:ext uri="{BB962C8B-B14F-4D97-AF65-F5344CB8AC3E}">
        <p14:creationId xmlns:p14="http://schemas.microsoft.com/office/powerpoint/2010/main" val="299823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moving on to our next topic, we’ll have our last poll. Does your school have an existing advisory board to work with your team? – another simple yes or no format. I will give a minute for everyone to respond -------- Wonderful results from the Poll, we can see from the polls that there are/not many schools that have this option for their students.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24</a:t>
            </a:fld>
            <a:endParaRPr lang="en-US"/>
          </a:p>
        </p:txBody>
      </p:sp>
    </p:spTree>
    <p:extLst>
      <p:ext uri="{BB962C8B-B14F-4D97-AF65-F5344CB8AC3E}">
        <p14:creationId xmlns:p14="http://schemas.microsoft.com/office/powerpoint/2010/main" val="107681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office we kept having presentations and events and the students were not as engaged, seemed a bit confused sometimes or would ask questions later on things we had explained. This was a sign we had lost their attention at some point. So we created this advisory group, the FAAB, in order to have the student’s opinion more easily available and accessible. We have more members than those pictured in the slide, since many are non voting, The ones above where the voting members for this academic year. We developed this FAAB group in order to have more accessibility to our student’s needs and complicated daily schedules. By having a group of students from each cohort who are willing to meet with us, we can always ask about where each cohort is at in that moment and better schedule our programming. </a:t>
            </a:r>
          </a:p>
          <a:p>
            <a:r>
              <a:rPr lang="en-US" dirty="0"/>
              <a:t>We also wanted to have eyes/ears in the street team type of concept. Where we would discuss with our FAAB first about upcoming activities and events, and they can help with telling other students about it as well as gauge student interest. Many times students will ignore the excessive emails they receive, so having a classmate from the same group chats and that sees them every day give this information out ensures another medium of communication and of reaching a greater number of students. Most importantly, we want to make sure all of our programs are tailored specifically to our student population. So we are very happy to be able to ask them directly what they would like to see.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25</a:t>
            </a:fld>
            <a:endParaRPr lang="en-US"/>
          </a:p>
        </p:txBody>
      </p:sp>
    </p:spTree>
    <p:extLst>
      <p:ext uri="{BB962C8B-B14F-4D97-AF65-F5344CB8AC3E}">
        <p14:creationId xmlns:p14="http://schemas.microsoft.com/office/powerpoint/2010/main" val="3285814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say, there are of course some limits on what you can do with the board and a few challenges. But overall, they’re a great informative resource! Even just having a board for a year may help with your programming and improvements overall. </a:t>
            </a:r>
          </a:p>
          <a:p>
            <a:endParaRPr lang="en-US" dirty="0"/>
          </a:p>
          <a:p>
            <a:r>
              <a:rPr lang="en-US" dirty="0"/>
              <a:t>Example: Juan with the White Coat Investor books</a:t>
            </a:r>
          </a:p>
          <a:p>
            <a:endParaRPr lang="en-US" dirty="0"/>
          </a:p>
          <a:p>
            <a:r>
              <a:rPr lang="en-US" dirty="0"/>
              <a:t>Any questions on our FAAB before moving on?</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26</a:t>
            </a:fld>
            <a:endParaRPr lang="en-US"/>
          </a:p>
        </p:txBody>
      </p:sp>
    </p:spTree>
    <p:extLst>
      <p:ext uri="{BB962C8B-B14F-4D97-AF65-F5344CB8AC3E}">
        <p14:creationId xmlns:p14="http://schemas.microsoft.com/office/powerpoint/2010/main" val="618061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one very good piece of advice would be to host as much as possible Zoom events (you can also use Skype, Teams, </a:t>
            </a:r>
            <a:r>
              <a:rPr lang="en-US" dirty="0" err="1"/>
              <a:t>etc</a:t>
            </a:r>
            <a:r>
              <a:rPr lang="en-US" dirty="0"/>
              <a:t>). If your students are still working remotely and are suffering from Zoom fatigue, this may not be very effective, but otherwise, it really does expand the possibilities for events. We were able to retain more presenters (who volunteer their time for free to educate our students) since we made our MoneyTALKS predominantly remotely through Zoom. That saves them the trip to our campus, and they can do it from the comfort of their office and then get right back to work. It also allows us to record sessions so whenever a student misses one, they can make up the presentation by watching it later at their leisure (which is why we make them all available year round through their </a:t>
            </a:r>
            <a:r>
              <a:rPr lang="en-US" dirty="0" err="1"/>
              <a:t>CanvasMed</a:t>
            </a:r>
            <a:r>
              <a:rPr lang="en-US" dirty="0"/>
              <a:t> course page). </a:t>
            </a:r>
          </a:p>
          <a:p>
            <a:endParaRPr lang="en-US" dirty="0"/>
          </a:p>
          <a:p>
            <a:r>
              <a:rPr lang="en-US" dirty="0"/>
              <a:t>Any questions on Zoom before moving on?</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27</a:t>
            </a:fld>
            <a:endParaRPr lang="en-US"/>
          </a:p>
        </p:txBody>
      </p:sp>
    </p:spTree>
    <p:extLst>
      <p:ext uri="{BB962C8B-B14F-4D97-AF65-F5344CB8AC3E}">
        <p14:creationId xmlns:p14="http://schemas.microsoft.com/office/powerpoint/2010/main" val="3517944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takeaways</a:t>
            </a:r>
            <a:br>
              <a:rPr lang="en-US" dirty="0"/>
            </a:br>
            <a:br>
              <a:rPr lang="en-US" dirty="0"/>
            </a:br>
            <a:r>
              <a:rPr lang="en-US" dirty="0"/>
              <a:t>And the biggest takeaway I hope everyone got from this presentation is to work directly with the students.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28</a:t>
            </a:fld>
            <a:endParaRPr lang="en-US"/>
          </a:p>
        </p:txBody>
      </p:sp>
    </p:spTree>
    <p:extLst>
      <p:ext uri="{BB962C8B-B14F-4D97-AF65-F5344CB8AC3E}">
        <p14:creationId xmlns:p14="http://schemas.microsoft.com/office/powerpoint/2010/main" val="1197966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 wanted to conduct a quick poll to ask: Does your school have an existing financial literacy program for medical students? It’s a simple yes or no answer. I will give a minute for everyone to respond</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4</a:t>
            </a:fld>
            <a:endParaRPr lang="en-US"/>
          </a:p>
        </p:txBody>
      </p:sp>
    </p:spTree>
    <p:extLst>
      <p:ext uri="{BB962C8B-B14F-4D97-AF65-F5344CB8AC3E}">
        <p14:creationId xmlns:p14="http://schemas.microsoft.com/office/powerpoint/2010/main" val="7256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Wonderful results from the Poll, now for those who do have that kind of program. If your school has an existing financial literacy program, what is one issue you’ve encountered? I have attached the link to the word cloud to the chat and you can also text to join the word cloud. ------- (after word cloud): We can see a few of the deficiencies of the programs at other institutions and I may have some advise for some of these issues in my slides.</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5</a:t>
            </a:fld>
            <a:endParaRPr lang="en-US"/>
          </a:p>
        </p:txBody>
      </p:sp>
    </p:spTree>
    <p:extLst>
      <p:ext uri="{BB962C8B-B14F-4D97-AF65-F5344CB8AC3E}">
        <p14:creationId xmlns:p14="http://schemas.microsoft.com/office/powerpoint/2010/main" val="166151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why is it important to have a financial supplemental program? Well, medical students may come from humble beginnings or may not have been taught growing up how to handle their finances or how to properly budget their money. It is very common to see. And with the average medical student graduating with over $200,000 in debt, they need to receive guidance for financial planning. When they understand their economic situation and are taught how to plan for it, they have the resources necessary to keep growing their funds and paying off their debt.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6</a:t>
            </a:fld>
            <a:endParaRPr lang="en-US"/>
          </a:p>
        </p:txBody>
      </p:sp>
    </p:spTree>
    <p:extLst>
      <p:ext uri="{BB962C8B-B14F-4D97-AF65-F5344CB8AC3E}">
        <p14:creationId xmlns:p14="http://schemas.microsoft.com/office/powerpoint/2010/main" val="407054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may benefit from this presentation? Financial Aid offices, registrar, admissions, student programming, pre-health advisors. Or any department that deals with student programming, will have something useful to takeaway from this topic. </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7</a:t>
            </a:fld>
            <a:endParaRPr lang="en-US"/>
          </a:p>
        </p:txBody>
      </p:sp>
    </p:spTree>
    <p:extLst>
      <p:ext uri="{BB962C8B-B14F-4D97-AF65-F5344CB8AC3E}">
        <p14:creationId xmlns:p14="http://schemas.microsoft.com/office/powerpoint/2010/main" val="78882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little background to FIU’s existing financial program. As an accredited Medical School, we are required by the LCME to provide a</a:t>
            </a:r>
            <a:r>
              <a:rPr lang="en-US" baseline="0" dirty="0"/>
              <a:t> Debt Management Program for our students. This is what it will look like for the next 4 years. We created both optional tasks as well as required. The optional task is to update the AAMC MedLoans Organizer and Calculator due in the Fall semester. We used to make them all required, but after hearing our student’s feedback, they honestly did not receive much for themselves with the Fall assignments, and some were even getting more anxious about their debt.  So we left the assignment as an option for those students wanting to keep their information updated in the AAMC repayment calculator. We make sure to meet with our students at the beginning of their medical school career and offer advice in an entrance counseling that is mandatory for them, and we review their aid and their budgets. We present to them every Spring semester letting them know what to expect from their upcoming year from Financial 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Lastly, we have an exit counseling that is required for them in their 4</a:t>
            </a:r>
            <a:r>
              <a:rPr lang="en-US" baseline="30000" dirty="0"/>
              <a:t>th</a:t>
            </a:r>
            <a:r>
              <a:rPr lang="en-US" baseline="0" dirty="0"/>
              <a:t> years. Even though it is required, we have no way of holding the students responsible for it on their graduating year, but due to the content of the exits, the students usually are very pleased to attend. Additionally, during capstone we advertise it and we receive a huge influx of students getting ready graduate. Students also talk to each other after the meetings and do word of mouth advertising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Any questions on our Debt Management Program before moving on?</a:t>
            </a:r>
            <a:endParaRPr lang="en-US" dirty="0"/>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8</a:t>
            </a:fld>
            <a:endParaRPr lang="en-US"/>
          </a:p>
        </p:txBody>
      </p:sp>
    </p:spTree>
    <p:extLst>
      <p:ext uri="{BB962C8B-B14F-4D97-AF65-F5344CB8AC3E}">
        <p14:creationId xmlns:p14="http://schemas.microsoft.com/office/powerpoint/2010/main" val="21943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MoneyTalk</a:t>
            </a:r>
            <a:r>
              <a:rPr lang="en-US" sz="1200" dirty="0">
                <a:effectLst/>
                <a:latin typeface="Calibri" panose="020F0502020204030204" pitchFamily="34" charset="0"/>
                <a:ea typeface="Calibri" panose="020F0502020204030204" pitchFamily="34" charset="0"/>
                <a:cs typeface="Times New Roman" panose="02020603050405020304" pitchFamily="18" charset="0"/>
              </a:rPr>
              <a:t> financial literacy series was created to supplement the tools already provided through the Debt Management Program. Speakers from various specialties are invited to present to our students about topics related to debt and money management, building healthy credit, investing, home-buying, retirement, and more. </a:t>
            </a:r>
            <a:endParaRPr lang="en-US" dirty="0"/>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9</a:t>
            </a:fld>
            <a:endParaRPr lang="en-US"/>
          </a:p>
        </p:txBody>
      </p:sp>
    </p:spTree>
    <p:extLst>
      <p:ext uri="{BB962C8B-B14F-4D97-AF65-F5344CB8AC3E}">
        <p14:creationId xmlns:p14="http://schemas.microsoft.com/office/powerpoint/2010/main" val="55797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HWCOM students, faculty, and staff are welcome to attend (and in occasion some groups outside our college of medicine) and explore a variety of financial topics that will equip them to make sound financial decisions while in medical school and after graduation. </a:t>
            </a:r>
            <a:r>
              <a:rPr lang="en-US" baseline="0" dirty="0"/>
              <a:t>We advertise to students through flyers and emails for these upcoming events. </a:t>
            </a:r>
            <a:r>
              <a:rPr lang="en-US" i="0" dirty="0"/>
              <a:t>The series provides multiple webinars and guest speakers discussing an array of topics suggested and requested by our students. </a:t>
            </a:r>
            <a:endParaRPr lang="en-US" dirty="0"/>
          </a:p>
          <a:p>
            <a:pPr algn="l"/>
            <a:r>
              <a:rPr lang="en-US" dirty="0"/>
              <a:t>Some of the features of the MoneyTALKS are: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Loan Repayment Seminars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Loan Forgiveness Seminars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Financial Literacy Information Sessions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We even included FIRST Friday Webinar Series Sessions that we feel may further benefit our students</a:t>
            </a:r>
          </a:p>
          <a:p>
            <a:endParaRPr lang="en-US" dirty="0"/>
          </a:p>
          <a:p>
            <a:r>
              <a:rPr lang="en-US" dirty="0"/>
              <a:t>In our office, we created this table with all the different presentations we have available for our students as well as the presenters we’ll be collaborating with, and so on. We try to schedule at least one event per month during Fall/Spring. Depending on the theme of the presentation, we can determine if we can bring in more student attendees or just our MDs. For example, the emerging physicians is mostly dedicated to M4s who will be graduating, as they can benefit the most from this presentation. But for Tax Basics, we invite the entire university as this subject can benefit any student or employee at FIU. We also have at the bottom a few suggestions that allow for swapping in case a presenter is not available.</a:t>
            </a:r>
          </a:p>
          <a:p>
            <a:endParaRPr lang="en-US" dirty="0"/>
          </a:p>
        </p:txBody>
      </p:sp>
      <p:sp>
        <p:nvSpPr>
          <p:cNvPr id="4" name="Slide Number Placeholder 3"/>
          <p:cNvSpPr>
            <a:spLocks noGrp="1"/>
          </p:cNvSpPr>
          <p:nvPr>
            <p:ph type="sldNum" sz="quarter" idx="5"/>
          </p:nvPr>
        </p:nvSpPr>
        <p:spPr/>
        <p:txBody>
          <a:bodyPr/>
          <a:lstStyle/>
          <a:p>
            <a:fld id="{3B4707C5-837C-47A5-9E71-08619B5B2331}" type="slidenum">
              <a:rPr lang="en-US" smtClean="0"/>
              <a:t>10</a:t>
            </a:fld>
            <a:endParaRPr lang="en-US"/>
          </a:p>
        </p:txBody>
      </p:sp>
    </p:spTree>
    <p:extLst>
      <p:ext uri="{BB962C8B-B14F-4D97-AF65-F5344CB8AC3E}">
        <p14:creationId xmlns:p14="http://schemas.microsoft.com/office/powerpoint/2010/main" val="312245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D628-901D-4813-8171-BA25E931B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7A9F1C-6CF2-4BC2-9F2C-F5BBBA4AC4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A690EE-DDBE-4AA4-A739-9FF585C9ACC9}"/>
              </a:ext>
            </a:extLst>
          </p:cNvPr>
          <p:cNvSpPr>
            <a:spLocks noGrp="1"/>
          </p:cNvSpPr>
          <p:nvPr>
            <p:ph type="dt" sz="half" idx="10"/>
          </p:nvPr>
        </p:nvSpPr>
        <p:spPr/>
        <p:txBody>
          <a:bodyPr/>
          <a:lstStyle/>
          <a:p>
            <a:fld id="{1E037C91-DA1F-4D36-9598-F7831B11147E}" type="datetime1">
              <a:rPr lang="en-US" smtClean="0"/>
              <a:t>4/26/2022</a:t>
            </a:fld>
            <a:endParaRPr lang="en-US"/>
          </a:p>
        </p:txBody>
      </p:sp>
      <p:sp>
        <p:nvSpPr>
          <p:cNvPr id="5" name="Footer Placeholder 4">
            <a:extLst>
              <a:ext uri="{FF2B5EF4-FFF2-40B4-BE49-F238E27FC236}">
                <a16:creationId xmlns:a16="http://schemas.microsoft.com/office/drawing/2014/main" id="{9047983D-8B8F-4367-A9CD-89CE445F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C1E15-CEAD-476F-8C37-4821D712E52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25602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F915-E70A-4B82-8028-EFD3077E32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32C74E-3EF9-4245-8911-4F5B046940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69153-0178-4602-8A13-71FDC0090BA7}"/>
              </a:ext>
            </a:extLst>
          </p:cNvPr>
          <p:cNvSpPr>
            <a:spLocks noGrp="1"/>
          </p:cNvSpPr>
          <p:nvPr>
            <p:ph type="dt" sz="half" idx="10"/>
          </p:nvPr>
        </p:nvSpPr>
        <p:spPr/>
        <p:txBody>
          <a:bodyPr/>
          <a:lstStyle/>
          <a:p>
            <a:fld id="{536E7795-CCCD-4581-BF07-254D6894C1CA}" type="datetime1">
              <a:rPr lang="en-US" smtClean="0"/>
              <a:t>4/26/2022</a:t>
            </a:fld>
            <a:endParaRPr lang="en-US"/>
          </a:p>
        </p:txBody>
      </p:sp>
      <p:sp>
        <p:nvSpPr>
          <p:cNvPr id="5" name="Footer Placeholder 4">
            <a:extLst>
              <a:ext uri="{FF2B5EF4-FFF2-40B4-BE49-F238E27FC236}">
                <a16:creationId xmlns:a16="http://schemas.microsoft.com/office/drawing/2014/main" id="{CFE84FB5-4048-4B71-ACBE-CD9AB758C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03AA3-4EC3-481F-82D3-A541AE59FBF5}"/>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381524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5B9CD-514C-4ED2-9FE6-423A764FA6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40BBD-B48B-4B99-9528-D46BBA908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68766-0AA3-4F32-810D-22AFD7B3DDB9}"/>
              </a:ext>
            </a:extLst>
          </p:cNvPr>
          <p:cNvSpPr>
            <a:spLocks noGrp="1"/>
          </p:cNvSpPr>
          <p:nvPr>
            <p:ph type="dt" sz="half" idx="10"/>
          </p:nvPr>
        </p:nvSpPr>
        <p:spPr/>
        <p:txBody>
          <a:bodyPr/>
          <a:lstStyle/>
          <a:p>
            <a:fld id="{1E962F4B-5534-45F3-BDB3-17DAC39298D6}" type="datetime1">
              <a:rPr lang="en-US" smtClean="0"/>
              <a:t>4/26/2022</a:t>
            </a:fld>
            <a:endParaRPr lang="en-US"/>
          </a:p>
        </p:txBody>
      </p:sp>
      <p:sp>
        <p:nvSpPr>
          <p:cNvPr id="5" name="Footer Placeholder 4">
            <a:extLst>
              <a:ext uri="{FF2B5EF4-FFF2-40B4-BE49-F238E27FC236}">
                <a16:creationId xmlns:a16="http://schemas.microsoft.com/office/drawing/2014/main" id="{2B9E2A52-8A17-439B-ABD2-E34409EA5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C1F7D-1289-43D9-B1A0-9919DFC936B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304750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897E-0594-454F-90DB-10A83BBE4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EEDCE3-F3E3-4813-8BC8-F7339D3988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8D84B-3339-40D6-9EA3-EF9E614C7BAE}"/>
              </a:ext>
            </a:extLst>
          </p:cNvPr>
          <p:cNvSpPr>
            <a:spLocks noGrp="1"/>
          </p:cNvSpPr>
          <p:nvPr>
            <p:ph type="dt" sz="half" idx="10"/>
          </p:nvPr>
        </p:nvSpPr>
        <p:spPr/>
        <p:txBody>
          <a:bodyPr/>
          <a:lstStyle/>
          <a:p>
            <a:fld id="{3767CC4D-E2E2-435C-B118-EB79315B0E2F}" type="datetime1">
              <a:rPr lang="en-US" smtClean="0"/>
              <a:t>4/26/2022</a:t>
            </a:fld>
            <a:endParaRPr lang="en-US"/>
          </a:p>
        </p:txBody>
      </p:sp>
      <p:sp>
        <p:nvSpPr>
          <p:cNvPr id="5" name="Footer Placeholder 4">
            <a:extLst>
              <a:ext uri="{FF2B5EF4-FFF2-40B4-BE49-F238E27FC236}">
                <a16:creationId xmlns:a16="http://schemas.microsoft.com/office/drawing/2014/main" id="{F5C2D950-BABB-41DE-AC7A-7AA6553EE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DF9D0-2971-4EF1-9F30-AD3C606F2FA9}"/>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6041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9CB6-2C75-48EB-A424-F562CBAB6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9390F-9577-45A6-94CA-730FC3AD6B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FC173D-F74E-46CC-9B4E-61DD004A8B1E}"/>
              </a:ext>
            </a:extLst>
          </p:cNvPr>
          <p:cNvSpPr>
            <a:spLocks noGrp="1"/>
          </p:cNvSpPr>
          <p:nvPr>
            <p:ph type="dt" sz="half" idx="10"/>
          </p:nvPr>
        </p:nvSpPr>
        <p:spPr/>
        <p:txBody>
          <a:bodyPr/>
          <a:lstStyle/>
          <a:p>
            <a:fld id="{134371A1-84C4-4001-8590-08C2AAF1E561}" type="datetime1">
              <a:rPr lang="en-US" smtClean="0"/>
              <a:t>4/26/2022</a:t>
            </a:fld>
            <a:endParaRPr lang="en-US"/>
          </a:p>
        </p:txBody>
      </p:sp>
      <p:sp>
        <p:nvSpPr>
          <p:cNvPr id="5" name="Footer Placeholder 4">
            <a:extLst>
              <a:ext uri="{FF2B5EF4-FFF2-40B4-BE49-F238E27FC236}">
                <a16:creationId xmlns:a16="http://schemas.microsoft.com/office/drawing/2014/main" id="{703F6C23-4A54-4DD6-AF0B-FF45073CB0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0E0CC-E4F3-4D5B-A8E4-1169C8E1FFB2}"/>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36498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8AF1E-54C8-4F34-A3B1-28973692C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790FE7-113E-469F-9388-15580F8B11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8874A3-4E6E-4F44-A9B8-B76C6978CA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27583-3E63-4C46-AEF8-B478EE82E911}"/>
              </a:ext>
            </a:extLst>
          </p:cNvPr>
          <p:cNvSpPr>
            <a:spLocks noGrp="1"/>
          </p:cNvSpPr>
          <p:nvPr>
            <p:ph type="dt" sz="half" idx="10"/>
          </p:nvPr>
        </p:nvSpPr>
        <p:spPr/>
        <p:txBody>
          <a:bodyPr/>
          <a:lstStyle/>
          <a:p>
            <a:fld id="{6B7788C9-0E35-472D-9CD4-FBB2D4442DB7}" type="datetime1">
              <a:rPr lang="en-US" smtClean="0"/>
              <a:t>4/26/2022</a:t>
            </a:fld>
            <a:endParaRPr lang="en-US"/>
          </a:p>
        </p:txBody>
      </p:sp>
      <p:sp>
        <p:nvSpPr>
          <p:cNvPr id="6" name="Footer Placeholder 5">
            <a:extLst>
              <a:ext uri="{FF2B5EF4-FFF2-40B4-BE49-F238E27FC236}">
                <a16:creationId xmlns:a16="http://schemas.microsoft.com/office/drawing/2014/main" id="{3583D0CB-48D6-4017-AC64-4F20DB645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F3187-A141-478A-938F-0EEE22BDDEF4}"/>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271284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53BB-81EA-4E15-B305-E5BF6B5B0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68095-A630-4382-84C4-1929EFE33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82070-0830-4194-AA04-895B63B610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D30932-0BED-4E83-8F4E-E735D3E3B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1D6113-E1E8-42B7-97AC-1BDE9205DA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CF7CC-2195-46C0-BCBD-C75CB0073984}"/>
              </a:ext>
            </a:extLst>
          </p:cNvPr>
          <p:cNvSpPr>
            <a:spLocks noGrp="1"/>
          </p:cNvSpPr>
          <p:nvPr>
            <p:ph type="dt" sz="half" idx="10"/>
          </p:nvPr>
        </p:nvSpPr>
        <p:spPr/>
        <p:txBody>
          <a:bodyPr/>
          <a:lstStyle/>
          <a:p>
            <a:fld id="{91AD1CB2-E7FC-4026-BF89-9F1C00FA139E}" type="datetime1">
              <a:rPr lang="en-US" smtClean="0"/>
              <a:t>4/26/2022</a:t>
            </a:fld>
            <a:endParaRPr lang="en-US"/>
          </a:p>
        </p:txBody>
      </p:sp>
      <p:sp>
        <p:nvSpPr>
          <p:cNvPr id="8" name="Footer Placeholder 7">
            <a:extLst>
              <a:ext uri="{FF2B5EF4-FFF2-40B4-BE49-F238E27FC236}">
                <a16:creationId xmlns:a16="http://schemas.microsoft.com/office/drawing/2014/main" id="{35FD7150-FC00-4100-94FD-F8B1D0FD16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469CEE-1DC0-4727-BE84-954BDD8CCD4A}"/>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13384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EFF1-001A-4560-AB57-EA8662E4E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715E0B-781F-49C8-A708-354BC7F336B6}"/>
              </a:ext>
            </a:extLst>
          </p:cNvPr>
          <p:cNvSpPr>
            <a:spLocks noGrp="1"/>
          </p:cNvSpPr>
          <p:nvPr>
            <p:ph type="dt" sz="half" idx="10"/>
          </p:nvPr>
        </p:nvSpPr>
        <p:spPr/>
        <p:txBody>
          <a:bodyPr/>
          <a:lstStyle/>
          <a:p>
            <a:fld id="{943C08F8-DB4E-47AA-935B-E2292180D3D4}" type="datetime1">
              <a:rPr lang="en-US" smtClean="0"/>
              <a:t>4/26/2022</a:t>
            </a:fld>
            <a:endParaRPr lang="en-US"/>
          </a:p>
        </p:txBody>
      </p:sp>
      <p:sp>
        <p:nvSpPr>
          <p:cNvPr id="4" name="Footer Placeholder 3">
            <a:extLst>
              <a:ext uri="{FF2B5EF4-FFF2-40B4-BE49-F238E27FC236}">
                <a16:creationId xmlns:a16="http://schemas.microsoft.com/office/drawing/2014/main" id="{71F679E1-0DCB-4C0F-A6B2-77F9E37841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AFADE-1B82-4B3B-A3FD-E4C5C2D621C0}"/>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30903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5C609-21A7-4C48-8BBC-63625CE5D967}"/>
              </a:ext>
            </a:extLst>
          </p:cNvPr>
          <p:cNvSpPr>
            <a:spLocks noGrp="1"/>
          </p:cNvSpPr>
          <p:nvPr>
            <p:ph type="dt" sz="half" idx="10"/>
          </p:nvPr>
        </p:nvSpPr>
        <p:spPr/>
        <p:txBody>
          <a:bodyPr/>
          <a:lstStyle/>
          <a:p>
            <a:fld id="{384586BC-5CC0-48AB-93FE-B4FE78CF5CCD}" type="datetime1">
              <a:rPr lang="en-US" smtClean="0"/>
              <a:t>4/26/2022</a:t>
            </a:fld>
            <a:endParaRPr lang="en-US"/>
          </a:p>
        </p:txBody>
      </p:sp>
      <p:sp>
        <p:nvSpPr>
          <p:cNvPr id="3" name="Footer Placeholder 2">
            <a:extLst>
              <a:ext uri="{FF2B5EF4-FFF2-40B4-BE49-F238E27FC236}">
                <a16:creationId xmlns:a16="http://schemas.microsoft.com/office/drawing/2014/main" id="{C5D6CC2F-53A2-4377-B139-34D3EC0CE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C01A1-D44C-4F5E-BADA-A1FD2033BDF8}"/>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11616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DE58-7D4D-4974-A40D-55C4EF137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83B38F-AF01-43C1-9255-D3DC96F525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3472A-7990-40A0-A0EE-40BE628B9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6F56F8-109A-4124-812F-A8DAB1CDA0A6}"/>
              </a:ext>
            </a:extLst>
          </p:cNvPr>
          <p:cNvSpPr>
            <a:spLocks noGrp="1"/>
          </p:cNvSpPr>
          <p:nvPr>
            <p:ph type="dt" sz="half" idx="10"/>
          </p:nvPr>
        </p:nvSpPr>
        <p:spPr/>
        <p:txBody>
          <a:bodyPr/>
          <a:lstStyle/>
          <a:p>
            <a:fld id="{4DF2061E-9948-4919-A5B1-34722051E0CA}" type="datetime1">
              <a:rPr lang="en-US" smtClean="0"/>
              <a:t>4/26/2022</a:t>
            </a:fld>
            <a:endParaRPr lang="en-US"/>
          </a:p>
        </p:txBody>
      </p:sp>
      <p:sp>
        <p:nvSpPr>
          <p:cNvPr id="6" name="Footer Placeholder 5">
            <a:extLst>
              <a:ext uri="{FF2B5EF4-FFF2-40B4-BE49-F238E27FC236}">
                <a16:creationId xmlns:a16="http://schemas.microsoft.com/office/drawing/2014/main" id="{65440A4E-ACB4-4CDB-9296-054D4065E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802A1-64DA-4103-932C-65CFFF40E993}"/>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2858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104-503E-44A4-847E-7930CE82F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F7D569-55C8-449D-8B3C-F0A3485652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92207F-FAD8-44C2-A7F8-604C6EEA2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D8C81C-3C55-4B1F-BB9B-62A51C11E10E}"/>
              </a:ext>
            </a:extLst>
          </p:cNvPr>
          <p:cNvSpPr>
            <a:spLocks noGrp="1"/>
          </p:cNvSpPr>
          <p:nvPr>
            <p:ph type="dt" sz="half" idx="10"/>
          </p:nvPr>
        </p:nvSpPr>
        <p:spPr/>
        <p:txBody>
          <a:bodyPr/>
          <a:lstStyle/>
          <a:p>
            <a:fld id="{8EF00BA3-B6E3-4210-BA65-DE95B552EAAF}" type="datetime1">
              <a:rPr lang="en-US" smtClean="0"/>
              <a:t>4/26/2022</a:t>
            </a:fld>
            <a:endParaRPr lang="en-US"/>
          </a:p>
        </p:txBody>
      </p:sp>
      <p:sp>
        <p:nvSpPr>
          <p:cNvPr id="6" name="Footer Placeholder 5">
            <a:extLst>
              <a:ext uri="{FF2B5EF4-FFF2-40B4-BE49-F238E27FC236}">
                <a16:creationId xmlns:a16="http://schemas.microsoft.com/office/drawing/2014/main" id="{B3D3082C-4155-4C34-B565-E0047C650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89F59-2995-489F-8608-FDFFC4D3CE61}"/>
              </a:ext>
            </a:extLst>
          </p:cNvPr>
          <p:cNvSpPr>
            <a:spLocks noGrp="1"/>
          </p:cNvSpPr>
          <p:nvPr>
            <p:ph type="sldNum" sz="quarter" idx="12"/>
          </p:nvPr>
        </p:nvSpPr>
        <p:spPr/>
        <p:txBody>
          <a:bodyPr/>
          <a:lstStyle/>
          <a:p>
            <a:fld id="{3159B74A-0164-445D-A750-9F6B0542B371}" type="slidenum">
              <a:rPr lang="en-US" smtClean="0"/>
              <a:t>‹#›</a:t>
            </a:fld>
            <a:endParaRPr lang="en-US"/>
          </a:p>
        </p:txBody>
      </p:sp>
    </p:spTree>
    <p:extLst>
      <p:ext uri="{BB962C8B-B14F-4D97-AF65-F5344CB8AC3E}">
        <p14:creationId xmlns:p14="http://schemas.microsoft.com/office/powerpoint/2010/main" val="115598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C96F-DBF1-47A1-B51A-6C9926BEA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99D348-974D-47EC-871E-4A392E116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4AAEA-ECDB-421A-BCB0-E6DA59FB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77C61-AD64-46F3-BEF0-C3E1AEB40040}" type="datetime1">
              <a:rPr lang="en-US" smtClean="0"/>
              <a:t>4/26/2022</a:t>
            </a:fld>
            <a:endParaRPr lang="en-US"/>
          </a:p>
        </p:txBody>
      </p:sp>
      <p:sp>
        <p:nvSpPr>
          <p:cNvPr id="5" name="Footer Placeholder 4">
            <a:extLst>
              <a:ext uri="{FF2B5EF4-FFF2-40B4-BE49-F238E27FC236}">
                <a16:creationId xmlns:a16="http://schemas.microsoft.com/office/drawing/2014/main" id="{8435D396-F266-4D8E-B1F2-9EB8E68D73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3D84A4-F84D-4CB9-9166-AC16C3DA21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9B74A-0164-445D-A750-9F6B0542B371}" type="slidenum">
              <a:rPr lang="en-US" smtClean="0"/>
              <a:t>‹#›</a:t>
            </a:fld>
            <a:endParaRPr lang="en-US"/>
          </a:p>
        </p:txBody>
      </p:sp>
    </p:spTree>
    <p:extLst>
      <p:ext uri="{BB962C8B-B14F-4D97-AF65-F5344CB8AC3E}">
        <p14:creationId xmlns:p14="http://schemas.microsoft.com/office/powerpoint/2010/main" val="397551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bin"/></Relationships>
</file>

<file path=ppt/slides/_rels/slide10.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cid:image004.png@01D7B387.2BF89FF0" TargetMode="Externa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sherreymeyer.com/survey-responses-findings/"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secularleft.us/archives/2015/11/is-your-polling-place-in-a-church.html"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io.ucop.edu/connect-with-the-uc-it-community-tell-us-about-your-winter-break-we-will-post-the-results/"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bin"/><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echboomers.com/zoom-tips-for-work"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fermentationwineblog.com/2020/12/wine-in-the-u-s-in-2020-the-top-takeaways/" TargetMode="Externa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gif"/><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jpeg"/><Relationship Id="rId2" Type="http://schemas.openxmlformats.org/officeDocument/2006/relationships/image" Target="../media/image1.bin"/><Relationship Id="rId16" Type="http://schemas.openxmlformats.org/officeDocument/2006/relationships/image" Target="../media/image40.jpe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gif"/><Relationship Id="rId5" Type="http://schemas.openxmlformats.org/officeDocument/2006/relationships/image" Target="../media/image29.png"/><Relationship Id="rId15" Type="http://schemas.openxmlformats.org/officeDocument/2006/relationships/image" Target="../media/image39.jpe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bin"/><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bin"/><Relationship Id="rId4" Type="http://schemas.openxmlformats.org/officeDocument/2006/relationships/hyperlink" Target="https://freepngimg.com/png/68646-app-ios-drive-cloud-vector-iphone-iclou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fortworthreport.org/2021/04/11/money-talks-in-fort-worth-mayoral-election/" TargetMode="Externa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6027938" y="2528014"/>
            <a:ext cx="5533128" cy="4081543"/>
          </a:xfrm>
        </p:spPr>
        <p:txBody>
          <a:bodyPr>
            <a:normAutofit fontScale="85000" lnSpcReduction="20000"/>
          </a:bodyPr>
          <a:lstStyle/>
          <a:p>
            <a:br>
              <a:rPr lang="en-US" sz="4000" dirty="0">
                <a:latin typeface="Broadway" panose="04040905080B02020502" pitchFamily="82" charset="0"/>
              </a:rPr>
            </a:br>
            <a:r>
              <a:rPr lang="en-US" sz="4000" dirty="0">
                <a:latin typeface="Broadway" panose="04040905080B02020502" pitchFamily="82" charset="0"/>
              </a:rPr>
              <a:t>Graduate and professional debt management services</a:t>
            </a:r>
            <a:br>
              <a:rPr lang="en-US" sz="4000" dirty="0">
                <a:latin typeface="Broadway" panose="04040905080B02020502" pitchFamily="82" charset="0"/>
              </a:rPr>
            </a:br>
            <a:br>
              <a:rPr lang="en-US" sz="4000" dirty="0">
                <a:latin typeface="Broadway" panose="04040905080B02020502" pitchFamily="82" charset="0"/>
              </a:rPr>
            </a:br>
            <a:r>
              <a:rPr lang="en-US" sz="4000" dirty="0">
                <a:latin typeface="Broadway" panose="04040905080B02020502" pitchFamily="82" charset="0"/>
              </a:rPr>
              <a:t>Marissa Miles, MA, </a:t>
            </a:r>
          </a:p>
          <a:p>
            <a:r>
              <a:rPr lang="en-US" sz="4000" dirty="0">
                <a:latin typeface="Broadway" panose="04040905080B02020502" pitchFamily="82" charset="0"/>
              </a:rPr>
              <a:t>Edith Vannesa Weiss, MS</a:t>
            </a:r>
            <a:br>
              <a:rPr lang="en-US" sz="4000" dirty="0">
                <a:latin typeface="Broadway" panose="04040905080B02020502" pitchFamily="82" charset="0"/>
              </a:rPr>
            </a:br>
            <a:br>
              <a:rPr lang="en-US" sz="4000" dirty="0">
                <a:latin typeface="Broadway" panose="04040905080B02020502" pitchFamily="82" charset="0"/>
              </a:rPr>
            </a:br>
            <a:r>
              <a:rPr lang="en-US" sz="4000" dirty="0">
                <a:latin typeface="Broadway" panose="04040905080B02020502" pitchFamily="82" charset="0"/>
              </a:rPr>
              <a:t>June 2, 2022</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89" y="2453481"/>
            <a:ext cx="4861061" cy="4081543"/>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1</a:t>
            </a:fld>
            <a:endParaRPr lang="en-US"/>
          </a:p>
        </p:txBody>
      </p:sp>
    </p:spTree>
    <p:extLst>
      <p:ext uri="{BB962C8B-B14F-4D97-AF65-F5344CB8AC3E}">
        <p14:creationId xmlns:p14="http://schemas.microsoft.com/office/powerpoint/2010/main" val="269474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err="1"/>
              <a:t>MoneyTalks</a:t>
            </a:r>
            <a:r>
              <a:rPr lang="en-US" dirty="0"/>
              <a:t> Sessions breakdown</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10</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8" name="Picture 7">
            <a:extLst>
              <a:ext uri="{FF2B5EF4-FFF2-40B4-BE49-F238E27FC236}">
                <a16:creationId xmlns:a16="http://schemas.microsoft.com/office/drawing/2014/main" id="{B9CEE929-5C30-426C-9C64-1A7F204D9B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42560" y="1795873"/>
            <a:ext cx="10306879" cy="3978696"/>
          </a:xfrm>
          <a:prstGeom prst="rect">
            <a:avLst/>
          </a:prstGeom>
        </p:spPr>
      </p:pic>
    </p:spTree>
    <p:extLst>
      <p:ext uri="{BB962C8B-B14F-4D97-AF65-F5344CB8AC3E}">
        <p14:creationId xmlns:p14="http://schemas.microsoft.com/office/powerpoint/2010/main" val="758528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F12F505-9902-4FD5-945A-DFDB80A6CC8F}"/>
              </a:ext>
            </a:extLst>
          </p:cNvPr>
          <p:cNvSpPr/>
          <p:nvPr/>
        </p:nvSpPr>
        <p:spPr>
          <a:xfrm>
            <a:off x="924258" y="1774941"/>
            <a:ext cx="4327072" cy="315980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11</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10" name="Content Placeholder 1">
            <a:extLst>
              <a:ext uri="{FF2B5EF4-FFF2-40B4-BE49-F238E27FC236}">
                <a16:creationId xmlns:a16="http://schemas.microsoft.com/office/drawing/2014/main" id="{808A1159-A2D3-49ED-923F-33FBDAFEC3A6}"/>
              </a:ext>
            </a:extLst>
          </p:cNvPr>
          <p:cNvSpPr txBox="1">
            <a:spLocks/>
          </p:cNvSpPr>
          <p:nvPr/>
        </p:nvSpPr>
        <p:spPr>
          <a:xfrm>
            <a:off x="1300758" y="2509283"/>
            <a:ext cx="3802775" cy="250616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pPr>
            <a:r>
              <a:rPr 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HWCOM Office of Financial Assistance (OFA) is here to provide students with the resources they need to achieve their educational aspirations while successfully managing their finances. </a:t>
            </a:r>
            <a:endParaRPr lang="en-US" dirty="0">
              <a:solidFill>
                <a:schemeClr val="bg1"/>
              </a:solidFill>
            </a:endParaRPr>
          </a:p>
        </p:txBody>
      </p:sp>
      <p:sp>
        <p:nvSpPr>
          <p:cNvPr id="11" name="Content Placeholder 2">
            <a:extLst>
              <a:ext uri="{FF2B5EF4-FFF2-40B4-BE49-F238E27FC236}">
                <a16:creationId xmlns:a16="http://schemas.microsoft.com/office/drawing/2014/main" id="{C6B0785F-7CA2-46E0-9409-06A4DA5D3E5F}"/>
              </a:ext>
            </a:extLst>
          </p:cNvPr>
          <p:cNvSpPr txBox="1">
            <a:spLocks/>
          </p:cNvSpPr>
          <p:nvPr/>
        </p:nvSpPr>
        <p:spPr>
          <a:xfrm>
            <a:off x="5920966" y="1110333"/>
            <a:ext cx="5395865" cy="2506166"/>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1000"/>
              </a:spcAft>
            </a:pPr>
            <a:r>
              <a:rPr lang="en-US" sz="2000" b="1"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MoneyTalks</a:t>
            </a:r>
            <a:r>
              <a:rPr lang="en-US"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Scholarship Opportunity</a:t>
            </a:r>
            <a:endParaRPr lang="en-US" sz="2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As part of the 2021-2022 academic year’s efforts to increase student engagement and participation in the </a:t>
            </a:r>
            <a:r>
              <a:rPr lang="en-US" sz="16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MoneyTalks</a:t>
            </a: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program, we have a scholarship opportunity available for those who attend the sessions. </a:t>
            </a:r>
          </a:p>
          <a:p>
            <a:pPr>
              <a:lnSpc>
                <a:spcPct val="115000"/>
              </a:lnSpc>
              <a:spcAft>
                <a:spcPts val="1000"/>
              </a:spcAf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will be offering 1 award for a $500 scholarship to a student who attends at least 3 MoneyTALKS and meets the criteria </a:t>
            </a:r>
          </a:p>
        </p:txBody>
      </p:sp>
      <p:sp>
        <p:nvSpPr>
          <p:cNvPr id="12" name="Title 3">
            <a:extLst>
              <a:ext uri="{FF2B5EF4-FFF2-40B4-BE49-F238E27FC236}">
                <a16:creationId xmlns:a16="http://schemas.microsoft.com/office/drawing/2014/main" id="{78F1437D-95D4-40EA-A909-48625743C707}"/>
              </a:ext>
            </a:extLst>
          </p:cNvPr>
          <p:cNvSpPr>
            <a:spLocks noGrp="1"/>
          </p:cNvSpPr>
          <p:nvPr>
            <p:ph type="title"/>
          </p:nvPr>
        </p:nvSpPr>
        <p:spPr>
          <a:xfrm>
            <a:off x="1300757" y="1928842"/>
            <a:ext cx="3802775" cy="563880"/>
          </a:xfrm>
        </p:spPr>
        <p:txBody>
          <a:bodyPr/>
          <a:lstStyle/>
          <a:p>
            <a:pPr marL="0" marR="0">
              <a:lnSpc>
                <a:spcPct val="115000"/>
              </a:lnSpc>
              <a:spcBef>
                <a:spcPts val="0"/>
              </a:spcBef>
              <a:spcAft>
                <a:spcPts val="0"/>
              </a:spcAft>
            </a:pPr>
            <a:r>
              <a:rPr lang="en-US" sz="28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MoneyTalk</a:t>
            </a: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Series Policy </a:t>
            </a:r>
            <a:endParaRPr lang="en-US" dirty="0">
              <a:solidFill>
                <a:schemeClr val="bg1"/>
              </a:solidFill>
            </a:endParaRPr>
          </a:p>
        </p:txBody>
      </p:sp>
      <p:pic>
        <p:nvPicPr>
          <p:cNvPr id="13" name="Picture 12" descr="A picture containing text, gear&#10;&#10;Description automatically generated">
            <a:extLst>
              <a:ext uri="{FF2B5EF4-FFF2-40B4-BE49-F238E27FC236}">
                <a16:creationId xmlns:a16="http://schemas.microsoft.com/office/drawing/2014/main" id="{41F5D176-2024-4963-8AF5-5CC7B492E05F}"/>
              </a:ext>
            </a:extLst>
          </p:cNvPr>
          <p:cNvPicPr>
            <a:picLocks noChangeAspect="1"/>
          </p:cNvPicPr>
          <p:nvPr/>
        </p:nvPicPr>
        <p:blipFill>
          <a:blip r:embed="rId4" r:link="rId6">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073786" y="3327179"/>
            <a:ext cx="3073628" cy="3159803"/>
          </a:xfrm>
          <a:prstGeom prst="rect">
            <a:avLst/>
          </a:prstGeom>
          <a:noFill/>
          <a:ln>
            <a:noFill/>
          </a:ln>
        </p:spPr>
      </p:pic>
    </p:spTree>
    <p:extLst>
      <p:ext uri="{BB962C8B-B14F-4D97-AF65-F5344CB8AC3E}">
        <p14:creationId xmlns:p14="http://schemas.microsoft.com/office/powerpoint/2010/main" val="377560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AF8CD3-1737-48A3-AF37-C5992EFA15A0}"/>
              </a:ext>
            </a:extLst>
          </p:cNvPr>
          <p:cNvSpPr/>
          <p:nvPr/>
        </p:nvSpPr>
        <p:spPr>
          <a:xfrm>
            <a:off x="0" y="0"/>
            <a:ext cx="12192000" cy="1921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solidFill>
                  <a:schemeClr val="bg1"/>
                </a:solidFill>
              </a:rPr>
              <a:t>MoneyTALKS:</a:t>
            </a:r>
            <a:br>
              <a:rPr lang="en-US" dirty="0">
                <a:solidFill>
                  <a:schemeClr val="bg1"/>
                </a:solidFill>
              </a:rPr>
            </a:br>
            <a:r>
              <a:rPr lang="en-US" dirty="0">
                <a:solidFill>
                  <a:schemeClr val="bg1"/>
                </a:solidFill>
              </a:rPr>
              <a:t>Collaborating with Interest Groups!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991762"/>
            <a:ext cx="6395357" cy="3886524"/>
          </a:xfrm>
        </p:spPr>
        <p:txBody>
          <a:bodyPr>
            <a:normAutofit fontScale="92500" lnSpcReduction="10000"/>
          </a:bodyPr>
          <a:lstStyle/>
          <a:p>
            <a:r>
              <a:rPr lang="en-US" dirty="0"/>
              <a:t>Encourages student-to-student advertising</a:t>
            </a:r>
          </a:p>
          <a:p>
            <a:r>
              <a:rPr lang="en-US" dirty="0"/>
              <a:t>The interest groups can hold their meeting as part of your presentation.</a:t>
            </a:r>
          </a:p>
          <a:p>
            <a:r>
              <a:rPr lang="en-US" dirty="0"/>
              <a:t>The IG may help by purchasing lunch for the attending students during the presentation. </a:t>
            </a:r>
            <a:r>
              <a:rPr lang="en-US" b="1" u="sng" dirty="0"/>
              <a:t>Free lunch brings in people!</a:t>
            </a:r>
          </a:p>
          <a:p>
            <a:r>
              <a:rPr lang="en-US" dirty="0"/>
              <a:t>Interest group leaders can also assist with scheduling events that will not share their timeslot with other events or academic deadlines.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12</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People working together">
            <a:extLst>
              <a:ext uri="{FF2B5EF4-FFF2-40B4-BE49-F238E27FC236}">
                <a16:creationId xmlns:a16="http://schemas.microsoft.com/office/drawing/2014/main" id="{F8B941DF-3FBB-42E3-B1A2-432B8F1A0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677" y="2173859"/>
            <a:ext cx="3765423" cy="2510282"/>
          </a:xfrm>
          <a:prstGeom prst="rect">
            <a:avLst/>
          </a:prstGeom>
        </p:spPr>
      </p:pic>
    </p:spTree>
    <p:extLst>
      <p:ext uri="{BB962C8B-B14F-4D97-AF65-F5344CB8AC3E}">
        <p14:creationId xmlns:p14="http://schemas.microsoft.com/office/powerpoint/2010/main" val="357371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58BB76-7B2E-46CD-897C-81D2202FC008}"/>
              </a:ext>
            </a:extLst>
          </p:cNvPr>
          <p:cNvSpPr/>
          <p:nvPr/>
        </p:nvSpPr>
        <p:spPr>
          <a:xfrm>
            <a:off x="0" y="0"/>
            <a:ext cx="12192000" cy="1921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solidFill>
                  <a:schemeClr val="bg1"/>
                </a:solidFill>
              </a:rPr>
              <a:t>MoneyTALKS Surveys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2055813"/>
            <a:ext cx="6819900" cy="3822473"/>
          </a:xfrm>
        </p:spPr>
        <p:txBody>
          <a:bodyPr>
            <a:normAutofit lnSpcReduction="10000"/>
          </a:bodyPr>
          <a:lstStyle/>
          <a:p>
            <a:r>
              <a:rPr lang="en-US" dirty="0"/>
              <a:t>We created the surveys to make sure that the existing programs and events offered by our office were being well received by the attendees. </a:t>
            </a:r>
          </a:p>
          <a:p>
            <a:r>
              <a:rPr lang="en-US" dirty="0"/>
              <a:t>We make sure to also include an open-ended section to ask the attendees what they would like to see in future presentations. Thanks to this, we have managed to bring in presenters for very successful topics that are well attended!</a:t>
            </a:r>
          </a:p>
          <a:p>
            <a:endParaRPr lang="en-US"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13</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7" name="Picture 6" descr="Text&#10;&#10;Description automatically generated">
            <a:extLst>
              <a:ext uri="{FF2B5EF4-FFF2-40B4-BE49-F238E27FC236}">
                <a16:creationId xmlns:a16="http://schemas.microsoft.com/office/drawing/2014/main" id="{C40BD8F2-9E30-4C54-905B-389EB098719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58100" y="2746053"/>
            <a:ext cx="3492063" cy="2514286"/>
          </a:xfrm>
          <a:prstGeom prst="rect">
            <a:avLst/>
          </a:prstGeom>
        </p:spPr>
      </p:pic>
    </p:spTree>
    <p:extLst>
      <p:ext uri="{BB962C8B-B14F-4D97-AF65-F5344CB8AC3E}">
        <p14:creationId xmlns:p14="http://schemas.microsoft.com/office/powerpoint/2010/main" val="408426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448BA7B-B05D-4D52-A7A7-18D0153F0082}"/>
              </a:ext>
            </a:extLst>
          </p:cNvPr>
          <p:cNvSpPr/>
          <p:nvPr/>
        </p:nvSpPr>
        <p:spPr>
          <a:xfrm>
            <a:off x="838200" y="3983525"/>
            <a:ext cx="3742853" cy="5069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Poll #2</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825625"/>
            <a:ext cx="3417093" cy="1851226"/>
          </a:xfrm>
        </p:spPr>
        <p:txBody>
          <a:bodyPr/>
          <a:lstStyle/>
          <a:p>
            <a:r>
              <a:rPr lang="en-US" dirty="0"/>
              <a:t>Does your school have an existing financial assistance web course?</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14</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89AF67AC-8F54-46CD-B0CF-CA8B83BE0B3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29871" y="1567797"/>
            <a:ext cx="5761458" cy="4609166"/>
          </a:xfrm>
          <a:prstGeom prst="rect">
            <a:avLst/>
          </a:prstGeom>
        </p:spPr>
      </p:pic>
      <p:sp>
        <p:nvSpPr>
          <p:cNvPr id="10" name="TextBox 9">
            <a:extLst>
              <a:ext uri="{FF2B5EF4-FFF2-40B4-BE49-F238E27FC236}">
                <a16:creationId xmlns:a16="http://schemas.microsoft.com/office/drawing/2014/main" id="{58105F05-87F9-402F-9E44-5553DF05C2BB}"/>
              </a:ext>
            </a:extLst>
          </p:cNvPr>
          <p:cNvSpPr txBox="1"/>
          <p:nvPr/>
        </p:nvSpPr>
        <p:spPr>
          <a:xfrm>
            <a:off x="838200" y="4034392"/>
            <a:ext cx="3860549" cy="400110"/>
          </a:xfrm>
          <a:prstGeom prst="rect">
            <a:avLst/>
          </a:prstGeom>
          <a:noFill/>
        </p:spPr>
        <p:txBody>
          <a:bodyPr wrap="square">
            <a:spAutoFit/>
          </a:bodyPr>
          <a:lstStyle/>
          <a:p>
            <a:r>
              <a:rPr lang="en-US" sz="2000" dirty="0"/>
              <a:t>https://PollEv.com/vanneweiss541</a:t>
            </a:r>
          </a:p>
        </p:txBody>
      </p:sp>
    </p:spTree>
    <p:extLst>
      <p:ext uri="{BB962C8B-B14F-4D97-AF65-F5344CB8AC3E}">
        <p14:creationId xmlns:p14="http://schemas.microsoft.com/office/powerpoint/2010/main" val="372220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err="1"/>
              <a:t>CanvasMed</a:t>
            </a:r>
            <a:r>
              <a:rPr lang="en-US" dirty="0"/>
              <a:t> Course</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15</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descr="CanvasMed Office of Financial Assistance webpage for students">
            <a:extLst>
              <a:ext uri="{FF2B5EF4-FFF2-40B4-BE49-F238E27FC236}">
                <a16:creationId xmlns:a16="http://schemas.microsoft.com/office/drawing/2014/main" id="{C8965CED-39E7-458F-A2A5-0D4FFDFF7B4B}"/>
              </a:ext>
            </a:extLst>
          </p:cNvPr>
          <p:cNvPicPr>
            <a:picLocks noGrp="1"/>
          </p:cNvPicPr>
          <p:nvPr>
            <p:ph idx="1"/>
          </p:nvPr>
        </p:nvPicPr>
        <p:blipFill rotWithShape="1">
          <a:blip r:embed="rId4">
            <a:extLst>
              <a:ext uri="{28A0092B-C50C-407E-A947-70E740481C1C}">
                <a14:useLocalDpi xmlns:a14="http://schemas.microsoft.com/office/drawing/2010/main"/>
              </a:ext>
            </a:extLst>
          </a:blip>
          <a:srcRect/>
          <a:stretch/>
        </p:blipFill>
        <p:spPr bwMode="auto">
          <a:xfrm>
            <a:off x="2315834" y="1599299"/>
            <a:ext cx="7560331"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5886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1E058C-31E0-4445-91E7-6AD1C035A00C}"/>
              </a:ext>
            </a:extLst>
          </p:cNvPr>
          <p:cNvSpPr/>
          <p:nvPr/>
        </p:nvSpPr>
        <p:spPr>
          <a:xfrm>
            <a:off x="4876671" y="0"/>
            <a:ext cx="731533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16</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10" name="Content Placeholder 5" descr="financial aid course canvasmed links available with the Forms, Policies and procedures tile selected">
            <a:extLst>
              <a:ext uri="{FF2B5EF4-FFF2-40B4-BE49-F238E27FC236}">
                <a16:creationId xmlns:a16="http://schemas.microsoft.com/office/drawing/2014/main" id="{78C550E9-D80D-441C-865F-4F6E971731BA}"/>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11" name="Content Placeholder 7" descr="Image of Canvasmed website module with the forms, policies and procedures for the financial aid office ">
            <a:extLst>
              <a:ext uri="{FF2B5EF4-FFF2-40B4-BE49-F238E27FC236}">
                <a16:creationId xmlns:a16="http://schemas.microsoft.com/office/drawing/2014/main" id="{E0E34660-2C80-4938-838E-45DC1B7EB678}"/>
              </a:ext>
            </a:extLst>
          </p:cNvPr>
          <p:cNvPicPr>
            <a:picLocks noChangeAspect="1"/>
          </p:cNvPicPr>
          <p:nvPr/>
        </p:nvPicPr>
        <p:blipFill>
          <a:blip r:embed="rId5"/>
          <a:stretch>
            <a:fillRect/>
          </a:stretch>
        </p:blipFill>
        <p:spPr>
          <a:xfrm>
            <a:off x="6512767" y="937525"/>
            <a:ext cx="4077477" cy="4982950"/>
          </a:xfrm>
          <a:prstGeom prst="rect">
            <a:avLst/>
          </a:prstGeom>
        </p:spPr>
      </p:pic>
      <p:sp>
        <p:nvSpPr>
          <p:cNvPr id="12" name="Title 3">
            <a:extLst>
              <a:ext uri="{FF2B5EF4-FFF2-40B4-BE49-F238E27FC236}">
                <a16:creationId xmlns:a16="http://schemas.microsoft.com/office/drawing/2014/main" id="{1A9B7E73-899E-42A7-A4E9-716353A05211}"/>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13" name="Rectangle 12" descr="Indicator that the Forms, Policies and Procedures are being highlighted in the image">
            <a:extLst>
              <a:ext uri="{FF2B5EF4-FFF2-40B4-BE49-F238E27FC236}">
                <a16:creationId xmlns:a16="http://schemas.microsoft.com/office/drawing/2014/main" id="{C0F7F841-C4B1-4454-9115-589BEA8EA677}"/>
              </a:ext>
            </a:extLst>
          </p:cNvPr>
          <p:cNvSpPr/>
          <p:nvPr/>
        </p:nvSpPr>
        <p:spPr>
          <a:xfrm>
            <a:off x="1073020" y="2323322"/>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12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703BC0-129E-4830-B0C7-A3EC6E05741C}"/>
              </a:ext>
            </a:extLst>
          </p:cNvPr>
          <p:cNvSpPr/>
          <p:nvPr/>
        </p:nvSpPr>
        <p:spPr>
          <a:xfrm>
            <a:off x="4876671" y="0"/>
            <a:ext cx="73153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17</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75D98FD9-AE50-41A9-9B0E-61B4C4F8DE90}"/>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7" name="Content Placeholder 7">
            <a:extLst>
              <a:ext uri="{FF2B5EF4-FFF2-40B4-BE49-F238E27FC236}">
                <a16:creationId xmlns:a16="http://schemas.microsoft.com/office/drawing/2014/main" id="{4B406A5A-E22D-41EB-B687-10C08DC82FA2}"/>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861761" y="1948758"/>
            <a:ext cx="5419073" cy="2960483"/>
          </a:xfrm>
          <a:prstGeom prst="rect">
            <a:avLst/>
          </a:prstGeom>
        </p:spPr>
      </p:pic>
      <p:sp>
        <p:nvSpPr>
          <p:cNvPr id="8" name="Title 3">
            <a:extLst>
              <a:ext uri="{FF2B5EF4-FFF2-40B4-BE49-F238E27FC236}">
                <a16:creationId xmlns:a16="http://schemas.microsoft.com/office/drawing/2014/main" id="{5A93BC92-1615-4164-85C6-CB366B1B7A2A}"/>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1B11F348-D4DF-4615-B09D-2551807ACD69}"/>
              </a:ext>
            </a:extLst>
          </p:cNvPr>
          <p:cNvSpPr/>
          <p:nvPr/>
        </p:nvSpPr>
        <p:spPr>
          <a:xfrm>
            <a:off x="1733925" y="2323322"/>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84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DA06E-0ADB-4071-9665-53CE34E535AD}"/>
              </a:ext>
            </a:extLst>
          </p:cNvPr>
          <p:cNvSpPr/>
          <p:nvPr/>
        </p:nvSpPr>
        <p:spPr>
          <a:xfrm>
            <a:off x="4876671" y="0"/>
            <a:ext cx="731533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18</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6C0D76CE-BD4B-4AC4-8BFA-64FA20C9F7C1}"/>
              </a:ext>
            </a:extLst>
          </p:cNvPr>
          <p:cNvPicPr>
            <a:picLocks noChangeAspect="1"/>
          </p:cNvPicPr>
          <p:nvPr/>
        </p:nvPicPr>
        <p:blipFill>
          <a:blip r:embed="rId4"/>
          <a:stretch>
            <a:fillRect/>
          </a:stretch>
        </p:blipFill>
        <p:spPr>
          <a:xfrm>
            <a:off x="545290" y="2509492"/>
            <a:ext cx="3803650" cy="2034311"/>
          </a:xfrm>
          <a:prstGeom prst="rect">
            <a:avLst/>
          </a:prstGeom>
        </p:spPr>
      </p:pic>
      <p:pic>
        <p:nvPicPr>
          <p:cNvPr id="7" name="Content Placeholder 7">
            <a:extLst>
              <a:ext uri="{FF2B5EF4-FFF2-40B4-BE49-F238E27FC236}">
                <a16:creationId xmlns:a16="http://schemas.microsoft.com/office/drawing/2014/main" id="{7FD78109-2855-4935-A4FC-6EAA51AEA9CC}"/>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885369" y="2188675"/>
            <a:ext cx="5501332" cy="2480650"/>
          </a:xfrm>
          <a:prstGeom prst="rect">
            <a:avLst/>
          </a:prstGeom>
        </p:spPr>
      </p:pic>
      <p:sp>
        <p:nvSpPr>
          <p:cNvPr id="8" name="Title 3">
            <a:extLst>
              <a:ext uri="{FF2B5EF4-FFF2-40B4-BE49-F238E27FC236}">
                <a16:creationId xmlns:a16="http://schemas.microsoft.com/office/drawing/2014/main" id="{3789EE48-215A-48EB-A73D-729ED4D82544}"/>
              </a:ext>
            </a:extLst>
          </p:cNvPr>
          <p:cNvSpPr>
            <a:spLocks noGrp="1"/>
          </p:cNvSpPr>
          <p:nvPr>
            <p:ph type="title"/>
          </p:nvPr>
        </p:nvSpPr>
        <p:spPr>
          <a:xfrm>
            <a:off x="545290" y="1750318"/>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63B34E80-F450-4A87-856B-702330B63526}"/>
              </a:ext>
            </a:extLst>
          </p:cNvPr>
          <p:cNvSpPr/>
          <p:nvPr/>
        </p:nvSpPr>
        <p:spPr>
          <a:xfrm>
            <a:off x="2431910" y="2739475"/>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424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D06FE62-7350-4286-B8A6-84C7CA9CA5F7}"/>
              </a:ext>
            </a:extLst>
          </p:cNvPr>
          <p:cNvSpPr/>
          <p:nvPr/>
        </p:nvSpPr>
        <p:spPr>
          <a:xfrm>
            <a:off x="4876671" y="0"/>
            <a:ext cx="73153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19</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D83A4482-382E-48E9-A06D-469269F42582}"/>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7" name="Content Placeholder 7">
            <a:extLst>
              <a:ext uri="{FF2B5EF4-FFF2-40B4-BE49-F238E27FC236}">
                <a16:creationId xmlns:a16="http://schemas.microsoft.com/office/drawing/2014/main" id="{3EE0E1B9-9206-451C-90C2-C6A9D5F0B1BC}"/>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732089" y="1815535"/>
            <a:ext cx="5679663" cy="3009237"/>
          </a:xfrm>
          <a:prstGeom prst="rect">
            <a:avLst/>
          </a:prstGeom>
        </p:spPr>
      </p:pic>
      <p:sp>
        <p:nvSpPr>
          <p:cNvPr id="8" name="Title 3">
            <a:extLst>
              <a:ext uri="{FF2B5EF4-FFF2-40B4-BE49-F238E27FC236}">
                <a16:creationId xmlns:a16="http://schemas.microsoft.com/office/drawing/2014/main" id="{5AB31C83-8CC1-4AB3-8288-24A04C2FE8F4}"/>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E35179E8-5EE5-48ED-B55C-4ECA50EBA567}"/>
              </a:ext>
            </a:extLst>
          </p:cNvPr>
          <p:cNvSpPr/>
          <p:nvPr/>
        </p:nvSpPr>
        <p:spPr>
          <a:xfrm>
            <a:off x="3146258" y="2323322"/>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69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p:txBody>
          <a:bodyPr>
            <a:normAutofit/>
          </a:bodyPr>
          <a:lstStyle/>
          <a:p>
            <a:pPr marL="0" indent="0">
              <a:buNone/>
            </a:pPr>
            <a:r>
              <a:rPr lang="en-US" sz="2400" i="1" dirty="0"/>
              <a:t>Members of the Association recognize that one of the purposes of the Association is to provide training and informational services to its members through training conferences and periodic written material. While the Association shall utilize its best efforts to provide its members with the most current information available, there can be no assurances or warranty that its interpretation of any rule, regulation or statue will be in conformance with any present or future interpretation of such rule, regulation or statute by any appropriate governmental authority. Accordingly, each member shall hold the Association harmless from any claims, damages, or liability resulting from such member’s use of any information, data, or interpretations as provided to such members by the Association.</a:t>
            </a:r>
            <a:endParaRPr lang="en-US" sz="2400"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Tree>
    <p:extLst>
      <p:ext uri="{BB962C8B-B14F-4D97-AF65-F5344CB8AC3E}">
        <p14:creationId xmlns:p14="http://schemas.microsoft.com/office/powerpoint/2010/main" val="123372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719E14-A1BC-4CD0-8F36-C7E69875B048}"/>
              </a:ext>
            </a:extLst>
          </p:cNvPr>
          <p:cNvSpPr/>
          <p:nvPr/>
        </p:nvSpPr>
        <p:spPr>
          <a:xfrm>
            <a:off x="4876671" y="0"/>
            <a:ext cx="731533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20</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70FC6794-2E52-4488-BB4D-F8FD73E65950}"/>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7" name="Content Placeholder 7">
            <a:extLst>
              <a:ext uri="{FF2B5EF4-FFF2-40B4-BE49-F238E27FC236}">
                <a16:creationId xmlns:a16="http://schemas.microsoft.com/office/drawing/2014/main" id="{37EA2005-6629-41F0-AF22-4658F48DE888}"/>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780848" y="1851954"/>
            <a:ext cx="5561256" cy="3154092"/>
          </a:xfrm>
          <a:prstGeom prst="rect">
            <a:avLst/>
          </a:prstGeom>
        </p:spPr>
      </p:pic>
      <p:sp>
        <p:nvSpPr>
          <p:cNvPr id="8" name="Title 3">
            <a:extLst>
              <a:ext uri="{FF2B5EF4-FFF2-40B4-BE49-F238E27FC236}">
                <a16:creationId xmlns:a16="http://schemas.microsoft.com/office/drawing/2014/main" id="{3D83A99E-8022-482D-B559-42A410E7EF81}"/>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96DA04AC-E611-4156-B1C8-2B67A6AFD3BF}"/>
              </a:ext>
            </a:extLst>
          </p:cNvPr>
          <p:cNvSpPr/>
          <p:nvPr/>
        </p:nvSpPr>
        <p:spPr>
          <a:xfrm>
            <a:off x="995880" y="3273935"/>
            <a:ext cx="703957"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0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CFB834-AB5F-4EAF-A5DD-54C34E15FDFC}"/>
              </a:ext>
            </a:extLst>
          </p:cNvPr>
          <p:cNvSpPr/>
          <p:nvPr/>
        </p:nvSpPr>
        <p:spPr>
          <a:xfrm>
            <a:off x="4876671" y="0"/>
            <a:ext cx="73153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21</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9577ACFF-4933-4795-8524-E54FB75CE769}"/>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7" name="Content Placeholder 7">
            <a:extLst>
              <a:ext uri="{FF2B5EF4-FFF2-40B4-BE49-F238E27FC236}">
                <a16:creationId xmlns:a16="http://schemas.microsoft.com/office/drawing/2014/main" id="{045709DA-F814-4752-A680-99F6E599726A}"/>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801570" y="2094610"/>
            <a:ext cx="5575405" cy="2668779"/>
          </a:xfrm>
          <a:prstGeom prst="rect">
            <a:avLst/>
          </a:prstGeom>
        </p:spPr>
      </p:pic>
      <p:sp>
        <p:nvSpPr>
          <p:cNvPr id="8" name="Title 3">
            <a:extLst>
              <a:ext uri="{FF2B5EF4-FFF2-40B4-BE49-F238E27FC236}">
                <a16:creationId xmlns:a16="http://schemas.microsoft.com/office/drawing/2014/main" id="{E1F0824E-DF98-4D55-A64E-441D7F89235F}"/>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9DB0DE1A-2CC1-4C3B-BC6B-FA82AE2BBC19}"/>
              </a:ext>
            </a:extLst>
          </p:cNvPr>
          <p:cNvSpPr/>
          <p:nvPr/>
        </p:nvSpPr>
        <p:spPr>
          <a:xfrm>
            <a:off x="1706757" y="3246772"/>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872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6F00D9-7AEB-4C20-B748-723B965A51BA}"/>
              </a:ext>
            </a:extLst>
          </p:cNvPr>
          <p:cNvSpPr/>
          <p:nvPr/>
        </p:nvSpPr>
        <p:spPr>
          <a:xfrm>
            <a:off x="4876671" y="0"/>
            <a:ext cx="731533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22</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4784F4AF-0E35-4CD6-954A-B65BD0869C6F}"/>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7" name="Content Placeholder 7">
            <a:extLst>
              <a:ext uri="{FF2B5EF4-FFF2-40B4-BE49-F238E27FC236}">
                <a16:creationId xmlns:a16="http://schemas.microsoft.com/office/drawing/2014/main" id="{D46585C0-E29C-4066-81E8-B7C584B589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773961" y="1876575"/>
            <a:ext cx="5634201" cy="3104849"/>
          </a:xfrm>
          <a:prstGeom prst="rect">
            <a:avLst/>
          </a:prstGeom>
        </p:spPr>
      </p:pic>
      <p:sp>
        <p:nvSpPr>
          <p:cNvPr id="8" name="Title 3">
            <a:extLst>
              <a:ext uri="{FF2B5EF4-FFF2-40B4-BE49-F238E27FC236}">
                <a16:creationId xmlns:a16="http://schemas.microsoft.com/office/drawing/2014/main" id="{9636B000-1FDB-422C-A675-CDED59042A8A}"/>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306F38DC-CAA1-4B41-8E8D-B8A1B6C5E0E4}"/>
              </a:ext>
            </a:extLst>
          </p:cNvPr>
          <p:cNvSpPr/>
          <p:nvPr/>
        </p:nvSpPr>
        <p:spPr>
          <a:xfrm>
            <a:off x="2431039" y="3210556"/>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79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C1498F-D2D1-49CE-BC6A-A98ED938C793}"/>
              </a:ext>
            </a:extLst>
          </p:cNvPr>
          <p:cNvSpPr/>
          <p:nvPr/>
        </p:nvSpPr>
        <p:spPr>
          <a:xfrm>
            <a:off x="4876671" y="0"/>
            <a:ext cx="73153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23</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a:extLst>
              <a:ext uri="{FF2B5EF4-FFF2-40B4-BE49-F238E27FC236}">
                <a16:creationId xmlns:a16="http://schemas.microsoft.com/office/drawing/2014/main" id="{27641871-637C-4051-8FB5-F8A8267508D1}"/>
              </a:ext>
            </a:extLst>
          </p:cNvPr>
          <p:cNvPicPr>
            <a:picLocks noChangeAspect="1"/>
          </p:cNvPicPr>
          <p:nvPr/>
        </p:nvPicPr>
        <p:blipFill>
          <a:blip r:embed="rId4"/>
          <a:stretch>
            <a:fillRect/>
          </a:stretch>
        </p:blipFill>
        <p:spPr>
          <a:xfrm>
            <a:off x="544415" y="2111451"/>
            <a:ext cx="3803650" cy="2034311"/>
          </a:xfrm>
          <a:prstGeom prst="rect">
            <a:avLst/>
          </a:prstGeom>
        </p:spPr>
      </p:pic>
      <p:pic>
        <p:nvPicPr>
          <p:cNvPr id="7" name="Content Placeholder 7">
            <a:extLst>
              <a:ext uri="{FF2B5EF4-FFF2-40B4-BE49-F238E27FC236}">
                <a16:creationId xmlns:a16="http://schemas.microsoft.com/office/drawing/2014/main" id="{A1CD8363-3D47-4562-8CFA-CE81F80AF753}"/>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745895" y="1811213"/>
            <a:ext cx="5702335" cy="3235573"/>
          </a:xfrm>
          <a:prstGeom prst="rect">
            <a:avLst/>
          </a:prstGeom>
        </p:spPr>
      </p:pic>
      <p:sp>
        <p:nvSpPr>
          <p:cNvPr id="8" name="Title 3">
            <a:extLst>
              <a:ext uri="{FF2B5EF4-FFF2-40B4-BE49-F238E27FC236}">
                <a16:creationId xmlns:a16="http://schemas.microsoft.com/office/drawing/2014/main" id="{12784D77-043E-4B52-A282-579EAA8350A4}"/>
              </a:ext>
            </a:extLst>
          </p:cNvPr>
          <p:cNvSpPr>
            <a:spLocks noGrp="1"/>
          </p:cNvSpPr>
          <p:nvPr>
            <p:ph type="title"/>
          </p:nvPr>
        </p:nvSpPr>
        <p:spPr>
          <a:xfrm>
            <a:off x="545290" y="1288594"/>
            <a:ext cx="3802775" cy="563880"/>
          </a:xfrm>
        </p:spPr>
        <p:txBody>
          <a:bodyPr>
            <a:normAutofit fontScale="90000"/>
          </a:bodyPr>
          <a:lstStyle/>
          <a:p>
            <a:r>
              <a:rPr lang="en-US" dirty="0" err="1"/>
              <a:t>CanvasMed</a:t>
            </a:r>
            <a:r>
              <a:rPr lang="en-US" dirty="0"/>
              <a:t> Links</a:t>
            </a:r>
          </a:p>
        </p:txBody>
      </p:sp>
      <p:sp>
        <p:nvSpPr>
          <p:cNvPr id="9" name="Rectangle 8">
            <a:extLst>
              <a:ext uri="{FF2B5EF4-FFF2-40B4-BE49-F238E27FC236}">
                <a16:creationId xmlns:a16="http://schemas.microsoft.com/office/drawing/2014/main" id="{644EA670-49EB-49AE-8EE7-1636000CFB0B}"/>
              </a:ext>
            </a:extLst>
          </p:cNvPr>
          <p:cNvSpPr/>
          <p:nvPr/>
        </p:nvSpPr>
        <p:spPr>
          <a:xfrm>
            <a:off x="3200589" y="3255822"/>
            <a:ext cx="681135" cy="886409"/>
          </a:xfrm>
          <a:prstGeom prst="rect">
            <a:avLst/>
          </a:prstGeom>
          <a:noFill/>
          <a:ln w="19050">
            <a:solidFill>
              <a:srgbClr val="081E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361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0B6DE1F-FA0F-4546-A5C6-139154656DBC}"/>
              </a:ext>
            </a:extLst>
          </p:cNvPr>
          <p:cNvSpPr/>
          <p:nvPr/>
        </p:nvSpPr>
        <p:spPr>
          <a:xfrm>
            <a:off x="2697933" y="4879818"/>
            <a:ext cx="6799152" cy="76954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Poll #3</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6237171" y="2456848"/>
            <a:ext cx="5116629" cy="1944303"/>
          </a:xfrm>
        </p:spPr>
        <p:txBody>
          <a:bodyPr/>
          <a:lstStyle/>
          <a:p>
            <a:r>
              <a:rPr lang="en-US" dirty="0"/>
              <a:t>Does your school have an existing advisory board to work with your team?</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24</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7" name="Picture 6" descr="Shape, rectangle&#10;&#10;Description automatically generated">
            <a:extLst>
              <a:ext uri="{FF2B5EF4-FFF2-40B4-BE49-F238E27FC236}">
                <a16:creationId xmlns:a16="http://schemas.microsoft.com/office/drawing/2014/main" id="{F334DC18-14B8-4C2B-8CB2-9BC173C6AB2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709" t="5863" r="15057" b="6164"/>
          <a:stretch/>
        </p:blipFill>
        <p:spPr>
          <a:xfrm>
            <a:off x="506932" y="2348565"/>
            <a:ext cx="5447899" cy="1944303"/>
          </a:xfrm>
          <a:prstGeom prst="rect">
            <a:avLst/>
          </a:prstGeom>
        </p:spPr>
      </p:pic>
      <p:sp>
        <p:nvSpPr>
          <p:cNvPr id="9" name="TextBox 8">
            <a:extLst>
              <a:ext uri="{FF2B5EF4-FFF2-40B4-BE49-F238E27FC236}">
                <a16:creationId xmlns:a16="http://schemas.microsoft.com/office/drawing/2014/main" id="{D7799F3E-F248-415D-B7D7-1A013218F5F0}"/>
              </a:ext>
            </a:extLst>
          </p:cNvPr>
          <p:cNvSpPr txBox="1"/>
          <p:nvPr/>
        </p:nvSpPr>
        <p:spPr>
          <a:xfrm>
            <a:off x="2789575" y="4947302"/>
            <a:ext cx="6612850" cy="646331"/>
          </a:xfrm>
          <a:prstGeom prst="rect">
            <a:avLst/>
          </a:prstGeom>
          <a:noFill/>
        </p:spPr>
        <p:txBody>
          <a:bodyPr wrap="square">
            <a:spAutoFit/>
          </a:bodyPr>
          <a:lstStyle/>
          <a:p>
            <a:r>
              <a:rPr lang="en-US" sz="3600" dirty="0"/>
              <a:t>https://PollEv.com/vanneweiss541</a:t>
            </a:r>
          </a:p>
        </p:txBody>
      </p:sp>
    </p:spTree>
    <p:extLst>
      <p:ext uri="{BB962C8B-B14F-4D97-AF65-F5344CB8AC3E}">
        <p14:creationId xmlns:p14="http://schemas.microsoft.com/office/powerpoint/2010/main" val="3029070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Financial Assistance Advisory Board (FAAB)</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690688"/>
            <a:ext cx="4158343" cy="4351338"/>
          </a:xfrm>
        </p:spPr>
        <p:txBody>
          <a:bodyPr>
            <a:normAutofit fontScale="92500" lnSpcReduction="20000"/>
          </a:bodyPr>
          <a:lstStyle/>
          <a:p>
            <a:pPr marL="285750" indent="-285750">
              <a:buFontTx/>
              <a:buChar char="-"/>
            </a:pPr>
            <a:r>
              <a:rPr lang="en-US" dirty="0"/>
              <a:t>Created for our Team on the streets</a:t>
            </a:r>
          </a:p>
          <a:p>
            <a:pPr marL="285750" indent="-285750">
              <a:buFontTx/>
              <a:buChar char="-"/>
            </a:pPr>
            <a:r>
              <a:rPr lang="en-US" dirty="0"/>
              <a:t>We wanted to get direct student opinion on our existing practices</a:t>
            </a:r>
          </a:p>
          <a:p>
            <a:pPr marL="285750" indent="-285750">
              <a:buFontTx/>
              <a:buChar char="-"/>
            </a:pPr>
            <a:r>
              <a:rPr lang="en-US" dirty="0"/>
              <a:t>Be more aware of student busy peak times to schedule around it and increase participation</a:t>
            </a:r>
          </a:p>
          <a:p>
            <a:pPr marL="285750" indent="-285750">
              <a:buFontTx/>
              <a:buChar char="-"/>
            </a:pPr>
            <a:r>
              <a:rPr lang="en-US" dirty="0"/>
              <a:t>They help during our events and help to advertise deadlines and presentations</a:t>
            </a:r>
          </a:p>
          <a:p>
            <a:endParaRPr lang="en-US"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25</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Placeholder 5" descr="Graphical user interface, application&#10;&#10;Description automatically generated">
            <a:extLst>
              <a:ext uri="{FF2B5EF4-FFF2-40B4-BE49-F238E27FC236}">
                <a16:creationId xmlns:a16="http://schemas.microsoft.com/office/drawing/2014/main" id="{EFB7FBE3-E156-47A6-B9EA-97ED5AC0BFD2}"/>
              </a:ext>
            </a:extLst>
          </p:cNvPr>
          <p:cNvPicPr>
            <a:picLocks noChangeAspect="1"/>
          </p:cNvPicPr>
          <p:nvPr/>
        </p:nvPicPr>
        <p:blipFill>
          <a:blip r:embed="rId4" cstate="hqprint">
            <a:extLst>
              <a:ext uri="{28A0092B-C50C-407E-A947-70E740481C1C}">
                <a14:useLocalDpi xmlns:a14="http://schemas.microsoft.com/office/drawing/2010/main"/>
              </a:ext>
            </a:extLst>
          </a:blip>
          <a:srcRect l="4852" r="4852"/>
          <a:stretch>
            <a:fillRect/>
          </a:stretch>
        </p:blipFill>
        <p:spPr>
          <a:xfrm>
            <a:off x="5208813" y="1690688"/>
            <a:ext cx="6527467" cy="4388295"/>
          </a:xfrm>
          <a:prstGeom prst="rect">
            <a:avLst/>
          </a:prstGeom>
        </p:spPr>
      </p:pic>
    </p:spTree>
    <p:extLst>
      <p:ext uri="{BB962C8B-B14F-4D97-AF65-F5344CB8AC3E}">
        <p14:creationId xmlns:p14="http://schemas.microsoft.com/office/powerpoint/2010/main" val="33292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3A0BC-CE54-4D17-8155-32E5A7362B52}"/>
              </a:ext>
            </a:extLst>
          </p:cNvPr>
          <p:cNvSpPr/>
          <p:nvPr/>
        </p:nvSpPr>
        <p:spPr>
          <a:xfrm>
            <a:off x="0" y="0"/>
            <a:ext cx="12192000" cy="1947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Analysis of FAAB</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26</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graphicFrame>
        <p:nvGraphicFramePr>
          <p:cNvPr id="9" name="Diagram 8">
            <a:extLst>
              <a:ext uri="{FF2B5EF4-FFF2-40B4-BE49-F238E27FC236}">
                <a16:creationId xmlns:a16="http://schemas.microsoft.com/office/drawing/2014/main" id="{82992A5D-82E2-449A-A35C-E432511E9247}"/>
              </a:ext>
            </a:extLst>
          </p:cNvPr>
          <p:cNvGraphicFramePr/>
          <p:nvPr>
            <p:extLst>
              <p:ext uri="{D42A27DB-BD31-4B8C-83A1-F6EECF244321}">
                <p14:modId xmlns:p14="http://schemas.microsoft.com/office/powerpoint/2010/main" val="1239236918"/>
              </p:ext>
            </p:extLst>
          </p:nvPr>
        </p:nvGraphicFramePr>
        <p:xfrm>
          <a:off x="2771774" y="2165285"/>
          <a:ext cx="7553326" cy="3973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926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Zoom</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1617890"/>
            <a:ext cx="10515600" cy="2566761"/>
          </a:xfrm>
        </p:spPr>
        <p:txBody>
          <a:bodyPr/>
          <a:lstStyle/>
          <a:p>
            <a:r>
              <a:rPr lang="en-US" dirty="0"/>
              <a:t>Facilitates the access to the programming to both students and staff/faculty</a:t>
            </a:r>
          </a:p>
          <a:p>
            <a:r>
              <a:rPr lang="en-US" dirty="0"/>
              <a:t>Allows for ease of location</a:t>
            </a:r>
          </a:p>
          <a:p>
            <a:r>
              <a:rPr lang="en-US" dirty="0"/>
              <a:t>Allows for easy reporting and recording of each programming event</a:t>
            </a:r>
          </a:p>
          <a:p>
            <a:r>
              <a:rPr lang="en-US" dirty="0"/>
              <a:t>Allows for scheduling outside business hours  </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27</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Picture 5" descr="A picture containing text, electronics, computer, screenshot&#10;&#10;Description automatically generated">
            <a:extLst>
              <a:ext uri="{FF2B5EF4-FFF2-40B4-BE49-F238E27FC236}">
                <a16:creationId xmlns:a16="http://schemas.microsoft.com/office/drawing/2014/main" id="{A8463FCE-6287-4C74-A610-7E4F035EC16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127224" y="4017410"/>
            <a:ext cx="4807226" cy="2704065"/>
          </a:xfrm>
          <a:prstGeom prst="rect">
            <a:avLst/>
          </a:prstGeom>
        </p:spPr>
      </p:pic>
    </p:spTree>
    <p:extLst>
      <p:ext uri="{BB962C8B-B14F-4D97-AF65-F5344CB8AC3E}">
        <p14:creationId xmlns:p14="http://schemas.microsoft.com/office/powerpoint/2010/main" val="149031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CF0ADD-F033-4415-8F51-0C1650111EB9}"/>
              </a:ext>
            </a:extLst>
          </p:cNvPr>
          <p:cNvSpPr/>
          <p:nvPr/>
        </p:nvSpPr>
        <p:spPr>
          <a:xfrm>
            <a:off x="0" y="0"/>
            <a:ext cx="12192000" cy="19217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Takeaways</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2068970"/>
            <a:ext cx="5562600" cy="4255243"/>
          </a:xfrm>
        </p:spPr>
        <p:txBody>
          <a:bodyPr/>
          <a:lstStyle/>
          <a:p>
            <a:r>
              <a:rPr lang="en-US" dirty="0"/>
              <a:t>Be open to student feedback</a:t>
            </a:r>
          </a:p>
          <a:p>
            <a:r>
              <a:rPr lang="en-US" dirty="0"/>
              <a:t>Interest Groups Collaboration</a:t>
            </a:r>
          </a:p>
          <a:p>
            <a:r>
              <a:rPr lang="en-US" dirty="0"/>
              <a:t>Online programming format</a:t>
            </a:r>
          </a:p>
          <a:p>
            <a:r>
              <a:rPr lang="en-US" dirty="0"/>
              <a:t>After hours programming</a:t>
            </a:r>
          </a:p>
          <a:p>
            <a:r>
              <a:rPr lang="en-US" dirty="0"/>
              <a:t>Incentives!</a:t>
            </a:r>
          </a:p>
          <a:p>
            <a:r>
              <a:rPr lang="en-US" dirty="0"/>
              <a:t>Build a FAAB to assist</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28</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descr="Text, whiteboard&#10;&#10;Description automatically generated">
            <a:extLst>
              <a:ext uri="{FF2B5EF4-FFF2-40B4-BE49-F238E27FC236}">
                <a16:creationId xmlns:a16="http://schemas.microsoft.com/office/drawing/2014/main" id="{A627A386-D03A-4212-AD36-659E85FFBB3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9000" y="1956257"/>
            <a:ext cx="3890385" cy="3522960"/>
          </a:xfrm>
          <a:prstGeom prst="rect">
            <a:avLst/>
          </a:prstGeom>
        </p:spPr>
      </p:pic>
    </p:spTree>
    <p:extLst>
      <p:ext uri="{BB962C8B-B14F-4D97-AF65-F5344CB8AC3E}">
        <p14:creationId xmlns:p14="http://schemas.microsoft.com/office/powerpoint/2010/main" val="2338833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r>
              <a:rPr lang="en-US" dirty="0"/>
              <a:t>Business Partners</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29</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7" name="Picture 6" descr="Sallie Mae Sponsor Logo">
            <a:extLst>
              <a:ext uri="{FF2B5EF4-FFF2-40B4-BE49-F238E27FC236}">
                <a16:creationId xmlns:a16="http://schemas.microsoft.com/office/drawing/2014/main" id="{E18DBE27-25E4-4C50-A98A-4B442FA7A2B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88300" y="1437873"/>
            <a:ext cx="1172210" cy="638175"/>
          </a:xfrm>
          <a:prstGeom prst="rect">
            <a:avLst/>
          </a:prstGeom>
          <a:noFill/>
          <a:ln>
            <a:noFill/>
          </a:ln>
        </p:spPr>
      </p:pic>
      <p:pic>
        <p:nvPicPr>
          <p:cNvPr id="8" name="Picture 7" descr="College_Aid_Services_Sponsor_Logo">
            <a:extLst>
              <a:ext uri="{FF2B5EF4-FFF2-40B4-BE49-F238E27FC236}">
                <a16:creationId xmlns:a16="http://schemas.microsoft.com/office/drawing/2014/main" id="{CA86863B-762D-45E8-902F-64E33E5D8DC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70102" y="1595139"/>
            <a:ext cx="1699895" cy="361950"/>
          </a:xfrm>
          <a:prstGeom prst="rect">
            <a:avLst/>
          </a:prstGeom>
          <a:noFill/>
          <a:ln>
            <a:noFill/>
          </a:ln>
        </p:spPr>
      </p:pic>
      <p:pic>
        <p:nvPicPr>
          <p:cNvPr id="9" name="Picture 8" descr="ProEd Solutions Sponsor Ad">
            <a:extLst>
              <a:ext uri="{FF2B5EF4-FFF2-40B4-BE49-F238E27FC236}">
                <a16:creationId xmlns:a16="http://schemas.microsoft.com/office/drawing/2014/main" id="{BCF6D5A0-AF4C-46D3-AE07-F23AD54A31F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7145" y="1494516"/>
            <a:ext cx="1085850" cy="525780"/>
          </a:xfrm>
          <a:prstGeom prst="rect">
            <a:avLst/>
          </a:prstGeom>
          <a:noFill/>
          <a:ln>
            <a:noFill/>
          </a:ln>
        </p:spPr>
      </p:pic>
      <p:pic>
        <p:nvPicPr>
          <p:cNvPr id="10" name="Picture 9" descr="edamerica sponsor logo">
            <a:extLst>
              <a:ext uri="{FF2B5EF4-FFF2-40B4-BE49-F238E27FC236}">
                <a16:creationId xmlns:a16="http://schemas.microsoft.com/office/drawing/2014/main" id="{4622A2A4-1EF6-4571-B103-CB38EB6D988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784033" y="1623421"/>
            <a:ext cx="1231900" cy="267970"/>
          </a:xfrm>
          <a:prstGeom prst="rect">
            <a:avLst/>
          </a:prstGeom>
          <a:noFill/>
          <a:ln>
            <a:noFill/>
          </a:ln>
        </p:spPr>
      </p:pic>
      <p:pic>
        <p:nvPicPr>
          <p:cNvPr id="11" name="Picture 10" descr="Graphical user interface&#10;&#10;Description automatically generated with medium confidence">
            <a:extLst>
              <a:ext uri="{FF2B5EF4-FFF2-40B4-BE49-F238E27FC236}">
                <a16:creationId xmlns:a16="http://schemas.microsoft.com/office/drawing/2014/main" id="{34E00D1B-4B13-4CCB-8C9F-20A13A7387B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3275" y="1480839"/>
            <a:ext cx="1599565" cy="476250"/>
          </a:xfrm>
          <a:prstGeom prst="rect">
            <a:avLst/>
          </a:prstGeom>
          <a:noFill/>
          <a:ln>
            <a:noFill/>
          </a:ln>
        </p:spPr>
      </p:pic>
      <p:pic>
        <p:nvPicPr>
          <p:cNvPr id="12" name="Picture 11" descr="ECMS Solutions Sponsor Logo">
            <a:extLst>
              <a:ext uri="{FF2B5EF4-FFF2-40B4-BE49-F238E27FC236}">
                <a16:creationId xmlns:a16="http://schemas.microsoft.com/office/drawing/2014/main" id="{9CDA9813-BD43-46C6-8E4A-1EE0C246069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44815" y="2329735"/>
            <a:ext cx="1115695" cy="596900"/>
          </a:xfrm>
          <a:prstGeom prst="rect">
            <a:avLst/>
          </a:prstGeom>
          <a:noFill/>
          <a:ln>
            <a:noFill/>
          </a:ln>
        </p:spPr>
      </p:pic>
      <p:pic>
        <p:nvPicPr>
          <p:cNvPr id="14" name="Picture 13" descr="Campus Logic Sponsor Logo">
            <a:extLst>
              <a:ext uri="{FF2B5EF4-FFF2-40B4-BE49-F238E27FC236}">
                <a16:creationId xmlns:a16="http://schemas.microsoft.com/office/drawing/2014/main" id="{5783B111-803E-4401-ADB9-B3ACC41B23F5}"/>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128510" y="2438885"/>
            <a:ext cx="1388745" cy="285750"/>
          </a:xfrm>
          <a:prstGeom prst="rect">
            <a:avLst/>
          </a:prstGeom>
          <a:noFill/>
          <a:ln>
            <a:noFill/>
          </a:ln>
        </p:spPr>
      </p:pic>
      <p:pic>
        <p:nvPicPr>
          <p:cNvPr id="15" name="Picture 14" descr="Logo&#10;&#10;Description automatically generated">
            <a:extLst>
              <a:ext uri="{FF2B5EF4-FFF2-40B4-BE49-F238E27FC236}">
                <a16:creationId xmlns:a16="http://schemas.microsoft.com/office/drawing/2014/main" id="{860E6658-F758-4CF1-92FF-5F6D6AE573E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2753" y="2257863"/>
            <a:ext cx="1313180" cy="544195"/>
          </a:xfrm>
          <a:prstGeom prst="rect">
            <a:avLst/>
          </a:prstGeom>
          <a:noFill/>
          <a:ln>
            <a:noFill/>
          </a:ln>
        </p:spPr>
      </p:pic>
      <p:pic>
        <p:nvPicPr>
          <p:cNvPr id="16" name="Picture 15" descr="Logo&#10;&#10;Description automatically generated">
            <a:extLst>
              <a:ext uri="{FF2B5EF4-FFF2-40B4-BE49-F238E27FC236}">
                <a16:creationId xmlns:a16="http://schemas.microsoft.com/office/drawing/2014/main" id="{E1A78A8D-FC66-45C8-9E58-B5CF771AE168}"/>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8370" y="2359828"/>
            <a:ext cx="1300480" cy="443865"/>
          </a:xfrm>
          <a:prstGeom prst="rect">
            <a:avLst/>
          </a:prstGeom>
          <a:noFill/>
          <a:ln>
            <a:noFill/>
          </a:ln>
        </p:spPr>
      </p:pic>
      <p:pic>
        <p:nvPicPr>
          <p:cNvPr id="17" name="Picture 16" descr="Ascendium_Attigo_Logo">
            <a:extLst>
              <a:ext uri="{FF2B5EF4-FFF2-40B4-BE49-F238E27FC236}">
                <a16:creationId xmlns:a16="http://schemas.microsoft.com/office/drawing/2014/main" id="{0F19A9CF-9FC1-4D5E-AF09-A298D8464C18}"/>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8263" y="3184786"/>
            <a:ext cx="1673860" cy="342900"/>
          </a:xfrm>
          <a:prstGeom prst="rect">
            <a:avLst/>
          </a:prstGeom>
          <a:noFill/>
          <a:ln>
            <a:noFill/>
          </a:ln>
        </p:spPr>
      </p:pic>
      <p:pic>
        <p:nvPicPr>
          <p:cNvPr id="18" name="Picture 17" descr="Citizens_New_Logo_2021">
            <a:extLst>
              <a:ext uri="{FF2B5EF4-FFF2-40B4-BE49-F238E27FC236}">
                <a16:creationId xmlns:a16="http://schemas.microsoft.com/office/drawing/2014/main" id="{51D6FD48-0C43-4710-BF09-229FDBA85D85}"/>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6020" y="3257549"/>
            <a:ext cx="1588770" cy="342900"/>
          </a:xfrm>
          <a:prstGeom prst="rect">
            <a:avLst/>
          </a:prstGeom>
          <a:noFill/>
          <a:ln>
            <a:noFill/>
          </a:ln>
        </p:spPr>
      </p:pic>
      <p:pic>
        <p:nvPicPr>
          <p:cNvPr id="20" name="Picture 19" descr="College Ave Sponsor Logo">
            <a:extLst>
              <a:ext uri="{FF2B5EF4-FFF2-40B4-BE49-F238E27FC236}">
                <a16:creationId xmlns:a16="http://schemas.microsoft.com/office/drawing/2014/main" id="{795C6CCA-9475-425F-BBD0-A3D66E8E42CA}"/>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28485" y="3181922"/>
            <a:ext cx="1588770" cy="544195"/>
          </a:xfrm>
          <a:prstGeom prst="rect">
            <a:avLst/>
          </a:prstGeom>
          <a:noFill/>
          <a:ln>
            <a:noFill/>
          </a:ln>
        </p:spPr>
      </p:pic>
      <p:pic>
        <p:nvPicPr>
          <p:cNvPr id="21" name="Picture 20" descr="A picture containing text, clipart&#10;&#10;Description automatically generated">
            <a:extLst>
              <a:ext uri="{FF2B5EF4-FFF2-40B4-BE49-F238E27FC236}">
                <a16:creationId xmlns:a16="http://schemas.microsoft.com/office/drawing/2014/main" id="{C6401177-0C64-4A0C-9260-EA0D0F49A32C}"/>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4008" y="2985294"/>
            <a:ext cx="1550670" cy="692150"/>
          </a:xfrm>
          <a:prstGeom prst="rect">
            <a:avLst/>
          </a:prstGeom>
          <a:noFill/>
          <a:ln>
            <a:noFill/>
          </a:ln>
        </p:spPr>
      </p:pic>
      <p:pic>
        <p:nvPicPr>
          <p:cNvPr id="22" name="Picture 21" descr="A picture containing text, clipart&#10;&#10;Description automatically generated">
            <a:extLst>
              <a:ext uri="{FF2B5EF4-FFF2-40B4-BE49-F238E27FC236}">
                <a16:creationId xmlns:a16="http://schemas.microsoft.com/office/drawing/2014/main" id="{4A187074-D7C5-45A7-88D9-67FA96BFF092}"/>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423275" y="3206432"/>
            <a:ext cx="1550670" cy="445135"/>
          </a:xfrm>
          <a:prstGeom prst="rect">
            <a:avLst/>
          </a:prstGeom>
          <a:noFill/>
          <a:ln>
            <a:noFill/>
          </a:ln>
        </p:spPr>
      </p:pic>
      <p:pic>
        <p:nvPicPr>
          <p:cNvPr id="23" name="Picture 22">
            <a:extLst>
              <a:ext uri="{FF2B5EF4-FFF2-40B4-BE49-F238E27FC236}">
                <a16:creationId xmlns:a16="http://schemas.microsoft.com/office/drawing/2014/main" id="{487498F4-1548-4244-9371-B6F9B21C5240}"/>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1050176" y="4246483"/>
            <a:ext cx="1704975" cy="295275"/>
          </a:xfrm>
          <a:prstGeom prst="rect">
            <a:avLst/>
          </a:prstGeom>
          <a:noFill/>
        </p:spPr>
      </p:pic>
      <p:pic>
        <p:nvPicPr>
          <p:cNvPr id="24" name="Picture 23" descr="Logo, icon&#10;&#10;Description automatically generated with medium confidence">
            <a:extLst>
              <a:ext uri="{FF2B5EF4-FFF2-40B4-BE49-F238E27FC236}">
                <a16:creationId xmlns:a16="http://schemas.microsoft.com/office/drawing/2014/main" id="{A53FA246-192B-49F7-8642-260F739AC94D}"/>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3257629" y="4275057"/>
            <a:ext cx="1703070" cy="238125"/>
          </a:xfrm>
          <a:prstGeom prst="rect">
            <a:avLst/>
          </a:prstGeom>
          <a:noFill/>
          <a:ln>
            <a:noFill/>
          </a:ln>
        </p:spPr>
      </p:pic>
      <p:pic>
        <p:nvPicPr>
          <p:cNvPr id="25" name="Picture 24" descr="Logo, company name&#10;&#10;Description automatically generated">
            <a:extLst>
              <a:ext uri="{FF2B5EF4-FFF2-40B4-BE49-F238E27FC236}">
                <a16:creationId xmlns:a16="http://schemas.microsoft.com/office/drawing/2014/main" id="{A5719E57-DFBF-4947-A3B0-A51702FC0B65}"/>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77145" y="3938385"/>
            <a:ext cx="1047750" cy="1047750"/>
          </a:xfrm>
          <a:prstGeom prst="rect">
            <a:avLst/>
          </a:prstGeom>
          <a:noFill/>
          <a:ln>
            <a:noFill/>
          </a:ln>
        </p:spPr>
      </p:pic>
      <p:pic>
        <p:nvPicPr>
          <p:cNvPr id="26" name="Picture 25" descr="Logo&#10;&#10;Description automatically generated">
            <a:extLst>
              <a:ext uri="{FF2B5EF4-FFF2-40B4-BE49-F238E27FC236}">
                <a16:creationId xmlns:a16="http://schemas.microsoft.com/office/drawing/2014/main" id="{89835C95-FF6B-4774-AE86-7088E0303BA3}"/>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6750810" y="4043916"/>
            <a:ext cx="1200150" cy="700405"/>
          </a:xfrm>
          <a:prstGeom prst="rect">
            <a:avLst/>
          </a:prstGeom>
          <a:noFill/>
          <a:ln>
            <a:noFill/>
          </a:ln>
        </p:spPr>
      </p:pic>
      <p:pic>
        <p:nvPicPr>
          <p:cNvPr id="27" name="Picture 26" descr="Logo, company name&#10;&#10;Description automatically generated">
            <a:extLst>
              <a:ext uri="{FF2B5EF4-FFF2-40B4-BE49-F238E27FC236}">
                <a16:creationId xmlns:a16="http://schemas.microsoft.com/office/drawing/2014/main" id="{1B9257D8-C6BA-4016-94D7-4E5F0EB5E94C}"/>
              </a:ext>
            </a:extLst>
          </p:cNvPr>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30870" y="3998029"/>
            <a:ext cx="1935480" cy="929640"/>
          </a:xfrm>
          <a:prstGeom prst="rect">
            <a:avLst/>
          </a:prstGeom>
          <a:noFill/>
          <a:ln>
            <a:noFill/>
          </a:ln>
        </p:spPr>
      </p:pic>
      <p:pic>
        <p:nvPicPr>
          <p:cNvPr id="3" name="Picture 2">
            <a:extLst>
              <a:ext uri="{FF2B5EF4-FFF2-40B4-BE49-F238E27FC236}">
                <a16:creationId xmlns:a16="http://schemas.microsoft.com/office/drawing/2014/main" id="{C6934CA4-C5D5-4B53-9A8C-B3EF3646950E}"/>
              </a:ext>
            </a:extLst>
          </p:cNvPr>
          <p:cNvPicPr>
            <a:picLocks noChangeAspect="1"/>
          </p:cNvPicPr>
          <p:nvPr/>
        </p:nvPicPr>
        <p:blipFill>
          <a:blip r:embed="rId22"/>
          <a:stretch>
            <a:fillRect/>
          </a:stretch>
        </p:blipFill>
        <p:spPr>
          <a:xfrm>
            <a:off x="3257629" y="4762337"/>
            <a:ext cx="1318907" cy="956632"/>
          </a:xfrm>
          <a:prstGeom prst="rect">
            <a:avLst/>
          </a:prstGeom>
        </p:spPr>
      </p:pic>
      <p:pic>
        <p:nvPicPr>
          <p:cNvPr id="28" name="Picture 27" descr="Ocelot Sponsor Logo">
            <a:extLst>
              <a:ext uri="{FF2B5EF4-FFF2-40B4-BE49-F238E27FC236}">
                <a16:creationId xmlns:a16="http://schemas.microsoft.com/office/drawing/2014/main" id="{F930C5CD-94FA-45FD-92F7-978A9F29EE00}"/>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66020" y="2428725"/>
            <a:ext cx="1549400" cy="306070"/>
          </a:xfrm>
          <a:prstGeom prst="rect">
            <a:avLst/>
          </a:prstGeom>
          <a:noFill/>
          <a:ln>
            <a:noFill/>
          </a:ln>
        </p:spPr>
      </p:pic>
      <p:pic>
        <p:nvPicPr>
          <p:cNvPr id="29" name="Picture 28" descr="OSFA_Logo">
            <a:extLst>
              <a:ext uri="{FF2B5EF4-FFF2-40B4-BE49-F238E27FC236}">
                <a16:creationId xmlns:a16="http://schemas.microsoft.com/office/drawing/2014/main" id="{6D4FE608-57A1-4032-912D-3FE47674F583}"/>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289845" y="5173104"/>
            <a:ext cx="1022350" cy="636270"/>
          </a:xfrm>
          <a:prstGeom prst="rect">
            <a:avLst/>
          </a:prstGeom>
          <a:noFill/>
          <a:ln>
            <a:noFill/>
          </a:ln>
        </p:spPr>
      </p:pic>
      <p:pic>
        <p:nvPicPr>
          <p:cNvPr id="30" name="Picture 29" descr="Discover Student Loans">
            <a:extLst>
              <a:ext uri="{FF2B5EF4-FFF2-40B4-BE49-F238E27FC236}">
                <a16:creationId xmlns:a16="http://schemas.microsoft.com/office/drawing/2014/main" id="{6043B494-F189-4EC6-835F-161549533DF2}"/>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371802" y="5052219"/>
            <a:ext cx="1005205" cy="513715"/>
          </a:xfrm>
          <a:prstGeom prst="rect">
            <a:avLst/>
          </a:prstGeom>
          <a:noFill/>
          <a:ln>
            <a:noFill/>
          </a:ln>
        </p:spPr>
      </p:pic>
      <p:pic>
        <p:nvPicPr>
          <p:cNvPr id="31" name="Picture 30" descr="credible sponsor Logo">
            <a:extLst>
              <a:ext uri="{FF2B5EF4-FFF2-40B4-BE49-F238E27FC236}">
                <a16:creationId xmlns:a16="http://schemas.microsoft.com/office/drawing/2014/main" id="{37255571-255F-46AC-9C5A-BEDD5D1911AC}"/>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750810" y="5175726"/>
            <a:ext cx="1200150" cy="266700"/>
          </a:xfrm>
          <a:prstGeom prst="rect">
            <a:avLst/>
          </a:prstGeom>
          <a:noFill/>
          <a:ln>
            <a:noFill/>
          </a:ln>
        </p:spPr>
      </p:pic>
    </p:spTree>
    <p:extLst>
      <p:ext uri="{BB962C8B-B14F-4D97-AF65-F5344CB8AC3E}">
        <p14:creationId xmlns:p14="http://schemas.microsoft.com/office/powerpoint/2010/main" val="70122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a:xfrm>
            <a:off x="838200" y="136525"/>
            <a:ext cx="10515600" cy="1325563"/>
          </a:xfrm>
        </p:spPr>
        <p:txBody>
          <a:bodyPr/>
          <a:lstStyle/>
          <a:p>
            <a:pPr algn="ctr"/>
            <a:r>
              <a:rPr lang="en-US" dirty="0"/>
              <a:t>Agenda</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3</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graphicFrame>
        <p:nvGraphicFramePr>
          <p:cNvPr id="8" name="Content Placeholder 3">
            <a:extLst>
              <a:ext uri="{FF2B5EF4-FFF2-40B4-BE49-F238E27FC236}">
                <a16:creationId xmlns:a16="http://schemas.microsoft.com/office/drawing/2014/main" id="{25E5875F-D8DA-4BCC-8B9C-45339B017D4D}"/>
              </a:ext>
            </a:extLst>
          </p:cNvPr>
          <p:cNvGraphicFramePr>
            <a:graphicFrameLocks noGrp="1"/>
          </p:cNvGraphicFramePr>
          <p:nvPr>
            <p:extLst>
              <p:ext uri="{D42A27DB-BD31-4B8C-83A1-F6EECF244321}">
                <p14:modId xmlns:p14="http://schemas.microsoft.com/office/powerpoint/2010/main" val="929407666"/>
              </p:ext>
            </p:extLst>
          </p:nvPr>
        </p:nvGraphicFramePr>
        <p:xfrm>
          <a:off x="2520270" y="1221820"/>
          <a:ext cx="7902575" cy="4966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169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B017A8B-371E-4465-B10F-27CF4DB2FFEB}"/>
              </a:ext>
            </a:extLst>
          </p:cNvPr>
          <p:cNvSpPr>
            <a:spLocks noGrp="1"/>
          </p:cNvSpPr>
          <p:nvPr>
            <p:ph type="subTitle" idx="1"/>
          </p:nvPr>
        </p:nvSpPr>
        <p:spPr>
          <a:xfrm>
            <a:off x="1524000" y="2601119"/>
            <a:ext cx="9144000" cy="1655762"/>
          </a:xfrm>
        </p:spPr>
        <p:txBody>
          <a:bodyPr>
            <a:normAutofit/>
          </a:bodyPr>
          <a:lstStyle/>
          <a:p>
            <a:r>
              <a:rPr lang="en-US" sz="9600" dirty="0"/>
              <a:t>Questions?</a:t>
            </a:r>
          </a:p>
        </p:txBody>
      </p:sp>
      <p:pic>
        <p:nvPicPr>
          <p:cNvPr id="7" name="Picture 6">
            <a:extLst>
              <a:ext uri="{FF2B5EF4-FFF2-40B4-BE49-F238E27FC236}">
                <a16:creationId xmlns:a16="http://schemas.microsoft.com/office/drawing/2014/main" id="{0C6194DA-0049-4287-ADEF-21E2DF278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443" y="248443"/>
            <a:ext cx="6615114" cy="2205038"/>
          </a:xfrm>
          <a:prstGeom prst="rect">
            <a:avLst/>
          </a:prstGeom>
        </p:spPr>
      </p:pic>
      <p:pic>
        <p:nvPicPr>
          <p:cNvPr id="9" name="Picture 8">
            <a:extLst>
              <a:ext uri="{FF2B5EF4-FFF2-40B4-BE49-F238E27FC236}">
                <a16:creationId xmlns:a16="http://schemas.microsoft.com/office/drawing/2014/main" id="{0F9FFC9F-11C2-4DA3-B78D-1CCC90A1B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949" y="4404519"/>
            <a:ext cx="2736102" cy="2297342"/>
          </a:xfrm>
          <a:prstGeom prst="rect">
            <a:avLst/>
          </a:prstGeom>
        </p:spPr>
      </p:pic>
      <p:sp>
        <p:nvSpPr>
          <p:cNvPr id="10" name="Slide Number Placeholder 9">
            <a:extLst>
              <a:ext uri="{FF2B5EF4-FFF2-40B4-BE49-F238E27FC236}">
                <a16:creationId xmlns:a16="http://schemas.microsoft.com/office/drawing/2014/main" id="{53278646-03CC-4CDF-8B06-FC2E4A0B2CCE}"/>
              </a:ext>
            </a:extLst>
          </p:cNvPr>
          <p:cNvSpPr>
            <a:spLocks noGrp="1"/>
          </p:cNvSpPr>
          <p:nvPr>
            <p:ph type="sldNum" sz="quarter" idx="12"/>
          </p:nvPr>
        </p:nvSpPr>
        <p:spPr/>
        <p:txBody>
          <a:bodyPr/>
          <a:lstStyle/>
          <a:p>
            <a:fld id="{3159B74A-0164-445D-A750-9F6B0542B371}" type="slidenum">
              <a:rPr lang="en-US" smtClean="0"/>
              <a:t>30</a:t>
            </a:fld>
            <a:endParaRPr lang="en-US"/>
          </a:p>
        </p:txBody>
      </p:sp>
    </p:spTree>
    <p:extLst>
      <p:ext uri="{BB962C8B-B14F-4D97-AF65-F5344CB8AC3E}">
        <p14:creationId xmlns:p14="http://schemas.microsoft.com/office/powerpoint/2010/main" val="281470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Poll #1</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4</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7" name="Content Placeholder 6">
            <a:extLst>
              <a:ext uri="{FF2B5EF4-FFF2-40B4-BE49-F238E27FC236}">
                <a16:creationId xmlns:a16="http://schemas.microsoft.com/office/drawing/2014/main" id="{A169BB1F-D11E-49F3-B96E-686D182CDD72}"/>
              </a:ext>
            </a:extLst>
          </p:cNvPr>
          <p:cNvSpPr>
            <a:spLocks noGrp="1"/>
          </p:cNvSpPr>
          <p:nvPr>
            <p:ph idx="1"/>
          </p:nvPr>
        </p:nvSpPr>
        <p:spPr>
          <a:xfrm>
            <a:off x="1158079" y="2045620"/>
            <a:ext cx="4518028" cy="2766759"/>
          </a:xfrm>
        </p:spPr>
        <p:txBody>
          <a:bodyPr/>
          <a:lstStyle/>
          <a:p>
            <a:r>
              <a:rPr lang="en-US" dirty="0"/>
              <a:t>Does your school have an existing financial literacy program for medical/graduate students? </a:t>
            </a:r>
          </a:p>
          <a:p>
            <a:endParaRPr lang="en-US" dirty="0"/>
          </a:p>
        </p:txBody>
      </p:sp>
      <p:pic>
        <p:nvPicPr>
          <p:cNvPr id="6" name="Picture 5" descr="Icon&#10;&#10;Description automatically generated">
            <a:extLst>
              <a:ext uri="{FF2B5EF4-FFF2-40B4-BE49-F238E27FC236}">
                <a16:creationId xmlns:a16="http://schemas.microsoft.com/office/drawing/2014/main" id="{583C99FD-48DC-4250-95A6-85A98D18D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708" y="1526108"/>
            <a:ext cx="3805784" cy="3805784"/>
          </a:xfrm>
          <a:prstGeom prst="rect">
            <a:avLst/>
          </a:prstGeom>
        </p:spPr>
      </p:pic>
      <p:sp>
        <p:nvSpPr>
          <p:cNvPr id="8" name="Rectangle: Rounded Corners 7">
            <a:extLst>
              <a:ext uri="{FF2B5EF4-FFF2-40B4-BE49-F238E27FC236}">
                <a16:creationId xmlns:a16="http://schemas.microsoft.com/office/drawing/2014/main" id="{F7941656-49F6-4905-837F-3C46501EC1E2}"/>
              </a:ext>
            </a:extLst>
          </p:cNvPr>
          <p:cNvSpPr/>
          <p:nvPr/>
        </p:nvSpPr>
        <p:spPr>
          <a:xfrm>
            <a:off x="1425339" y="4253031"/>
            <a:ext cx="3742853" cy="50699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FF3CF17-0E2B-41F2-8E14-EC5094E6B7FB}"/>
              </a:ext>
            </a:extLst>
          </p:cNvPr>
          <p:cNvSpPr txBox="1"/>
          <p:nvPr/>
        </p:nvSpPr>
        <p:spPr>
          <a:xfrm>
            <a:off x="1425339" y="4303898"/>
            <a:ext cx="3860549" cy="400110"/>
          </a:xfrm>
          <a:prstGeom prst="rect">
            <a:avLst/>
          </a:prstGeom>
          <a:noFill/>
        </p:spPr>
        <p:txBody>
          <a:bodyPr wrap="square">
            <a:spAutoFit/>
          </a:bodyPr>
          <a:lstStyle/>
          <a:p>
            <a:r>
              <a:rPr lang="en-US" sz="2000" dirty="0"/>
              <a:t>https://PollEv.com/vanneweiss541</a:t>
            </a:r>
          </a:p>
        </p:txBody>
      </p:sp>
    </p:spTree>
    <p:extLst>
      <p:ext uri="{BB962C8B-B14F-4D97-AF65-F5344CB8AC3E}">
        <p14:creationId xmlns:p14="http://schemas.microsoft.com/office/powerpoint/2010/main" val="403584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A42B8918-179D-4857-BDC4-8789BD48B48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04640" y="-409154"/>
            <a:ext cx="6502734" cy="3472220"/>
          </a:xfrm>
          <a:prstGeom prst="rect">
            <a:avLst/>
          </a:prstGeom>
        </p:spPr>
      </p:pic>
      <p:sp>
        <p:nvSpPr>
          <p:cNvPr id="10" name="Rectangle: Rounded Corners 9">
            <a:extLst>
              <a:ext uri="{FF2B5EF4-FFF2-40B4-BE49-F238E27FC236}">
                <a16:creationId xmlns:a16="http://schemas.microsoft.com/office/drawing/2014/main" id="{031181B9-39AE-4539-92BF-3E46CF053A5F}"/>
              </a:ext>
            </a:extLst>
          </p:cNvPr>
          <p:cNvSpPr/>
          <p:nvPr/>
        </p:nvSpPr>
        <p:spPr>
          <a:xfrm>
            <a:off x="2987644" y="4961293"/>
            <a:ext cx="6219730" cy="72399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a:xfrm>
            <a:off x="838200" y="874644"/>
            <a:ext cx="10515600" cy="1364763"/>
          </a:xfrm>
        </p:spPr>
        <p:txBody>
          <a:bodyPr/>
          <a:lstStyle/>
          <a:p>
            <a:pPr algn="ctr"/>
            <a:r>
              <a:rPr lang="en-US" dirty="0">
                <a:solidFill>
                  <a:schemeClr val="bg1"/>
                </a:solidFill>
              </a:rPr>
              <a:t>Word Cloud</a:t>
            </a:r>
          </a:p>
        </p:txBody>
      </p:sp>
      <p:sp>
        <p:nvSpPr>
          <p:cNvPr id="3" name="Content Placeholder 2">
            <a:extLst>
              <a:ext uri="{FF2B5EF4-FFF2-40B4-BE49-F238E27FC236}">
                <a16:creationId xmlns:a16="http://schemas.microsoft.com/office/drawing/2014/main" id="{D5B24499-6571-4CC3-99A4-B54F161ECD87}"/>
              </a:ext>
            </a:extLst>
          </p:cNvPr>
          <p:cNvSpPr>
            <a:spLocks noGrp="1"/>
          </p:cNvSpPr>
          <p:nvPr>
            <p:ph idx="1"/>
          </p:nvPr>
        </p:nvSpPr>
        <p:spPr>
          <a:xfrm>
            <a:off x="838200" y="2521060"/>
            <a:ext cx="10515600" cy="2260846"/>
          </a:xfrm>
        </p:spPr>
        <p:txBody>
          <a:bodyPr/>
          <a:lstStyle/>
          <a:p>
            <a:r>
              <a:rPr lang="en-US" dirty="0"/>
              <a:t>If your school has an existing financial literacy program, what is one issue you’ve encountered?</a:t>
            </a:r>
          </a:p>
          <a:p>
            <a:r>
              <a:rPr lang="en-US" dirty="0"/>
              <a:t>-</a:t>
            </a:r>
            <a:r>
              <a:rPr lang="en-US" dirty="0" err="1"/>
              <a:t>e.x</a:t>
            </a:r>
            <a:r>
              <a:rPr lang="en-US" dirty="0"/>
              <a:t>.: Programming, student engagement, presenter availability, funding, etc.</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a:xfrm>
            <a:off x="8610600" y="6428774"/>
            <a:ext cx="2743200" cy="365125"/>
          </a:xfrm>
        </p:spPr>
        <p:txBody>
          <a:bodyPr/>
          <a:lstStyle/>
          <a:p>
            <a:fld id="{3159B74A-0164-445D-A750-9F6B0542B371}" type="slidenum">
              <a:rPr lang="en-US" smtClean="0"/>
              <a:t>5</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9" name="TextBox 8">
            <a:extLst>
              <a:ext uri="{FF2B5EF4-FFF2-40B4-BE49-F238E27FC236}">
                <a16:creationId xmlns:a16="http://schemas.microsoft.com/office/drawing/2014/main" id="{9E984AA6-ECDA-44A7-935C-680DC6AD66A2}"/>
              </a:ext>
            </a:extLst>
          </p:cNvPr>
          <p:cNvSpPr txBox="1"/>
          <p:nvPr/>
        </p:nvSpPr>
        <p:spPr>
          <a:xfrm>
            <a:off x="3047246" y="5024140"/>
            <a:ext cx="6097508" cy="584775"/>
          </a:xfrm>
          <a:prstGeom prst="rect">
            <a:avLst/>
          </a:prstGeom>
          <a:noFill/>
        </p:spPr>
        <p:txBody>
          <a:bodyPr wrap="square">
            <a:spAutoFit/>
          </a:bodyPr>
          <a:lstStyle/>
          <a:p>
            <a:r>
              <a:rPr lang="en-US" sz="3200" dirty="0"/>
              <a:t>https://PollEv.com/vanneweiss541</a:t>
            </a:r>
          </a:p>
        </p:txBody>
      </p:sp>
    </p:spTree>
    <p:extLst>
      <p:ext uri="{BB962C8B-B14F-4D97-AF65-F5344CB8AC3E}">
        <p14:creationId xmlns:p14="http://schemas.microsoft.com/office/powerpoint/2010/main" val="140816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0E1033-BE9F-4214-8ECB-531984D93DDC}"/>
              </a:ext>
            </a:extLst>
          </p:cNvPr>
          <p:cNvSpPr/>
          <p:nvPr/>
        </p:nvSpPr>
        <p:spPr>
          <a:xfrm>
            <a:off x="0" y="-139148"/>
            <a:ext cx="12192000" cy="2084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Why it’s important to have a financial literacy program?</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6</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sp>
        <p:nvSpPr>
          <p:cNvPr id="8" name="Content Placeholder 1">
            <a:extLst>
              <a:ext uri="{FF2B5EF4-FFF2-40B4-BE49-F238E27FC236}">
                <a16:creationId xmlns:a16="http://schemas.microsoft.com/office/drawing/2014/main" id="{23CC5078-2150-409E-89B7-DA78F54E8365}"/>
              </a:ext>
            </a:extLst>
          </p:cNvPr>
          <p:cNvSpPr txBox="1">
            <a:spLocks/>
          </p:cNvSpPr>
          <p:nvPr/>
        </p:nvSpPr>
        <p:spPr>
          <a:xfrm>
            <a:off x="1154400" y="1945481"/>
            <a:ext cx="5498260" cy="296703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solidFill>
              </a:rPr>
              <a:t>Medical students may come from all walks of life. They may not always come from wealthy backgrounds. It is important that they learn how to manage their future wealth and have it work for them and their lifestyle!</a:t>
            </a:r>
          </a:p>
          <a:p>
            <a:r>
              <a:rPr lang="en-US" sz="1600" dirty="0">
                <a:solidFill>
                  <a:schemeClr val="tx1"/>
                </a:solidFill>
              </a:rPr>
              <a:t>Since medical school students graduate with a considerable debt ($215,900 in average*) </a:t>
            </a:r>
          </a:p>
          <a:p>
            <a:r>
              <a:rPr lang="en-US" sz="1600" dirty="0">
                <a:solidFill>
                  <a:schemeClr val="tx1"/>
                </a:solidFill>
              </a:rPr>
              <a:t>It helps guide potential doctors to learn about a vital part of financial planning **</a:t>
            </a:r>
          </a:p>
          <a:p>
            <a:r>
              <a:rPr lang="en-US" sz="1600" dirty="0">
                <a:solidFill>
                  <a:schemeClr val="tx1"/>
                </a:solidFill>
              </a:rPr>
              <a:t>Understanding their financial situation provides them a chance to plan for current needs and future needs and ways to pay them **</a:t>
            </a:r>
          </a:p>
        </p:txBody>
      </p:sp>
      <p:sp>
        <p:nvSpPr>
          <p:cNvPr id="9" name="TextBox 8">
            <a:extLst>
              <a:ext uri="{FF2B5EF4-FFF2-40B4-BE49-F238E27FC236}">
                <a16:creationId xmlns:a16="http://schemas.microsoft.com/office/drawing/2014/main" id="{D0E72ECC-7C26-4BCA-991A-3287A3E47ADF}"/>
              </a:ext>
            </a:extLst>
          </p:cNvPr>
          <p:cNvSpPr txBox="1"/>
          <p:nvPr/>
        </p:nvSpPr>
        <p:spPr>
          <a:xfrm>
            <a:off x="429795" y="5172091"/>
            <a:ext cx="8847814" cy="900246"/>
          </a:xfrm>
          <a:prstGeom prst="rect">
            <a:avLst/>
          </a:prstGeom>
          <a:noFill/>
        </p:spPr>
        <p:txBody>
          <a:bodyPr wrap="square" rtlCol="0">
            <a:spAutoFit/>
          </a:bodyPr>
          <a:lstStyle/>
          <a:p>
            <a:r>
              <a:rPr lang="en-US" sz="1050" dirty="0"/>
              <a:t>*Hanson M, Checked F. Average medical school debt [2022]: Student loan statistics. </a:t>
            </a:r>
            <a:r>
              <a:rPr lang="en-US" sz="1050" i="1" dirty="0"/>
              <a:t>Education Data Initiative</a:t>
            </a:r>
            <a:r>
              <a:rPr lang="en-US" sz="1050" dirty="0"/>
              <a:t>. https://educationdata.org/average-medical-school-debt. Published December 9, 2021. Accessed February 8, 2022.</a:t>
            </a:r>
          </a:p>
          <a:p>
            <a:r>
              <a:rPr lang="en-US" sz="1050" dirty="0">
                <a:effectLst/>
              </a:rPr>
              <a:t>**Turner T. Personal finance defined: What is personal finance? </a:t>
            </a:r>
            <a:r>
              <a:rPr lang="en-US" sz="1050" i="1" dirty="0">
                <a:effectLst/>
              </a:rPr>
              <a:t>Personal Finance</a:t>
            </a:r>
            <a:r>
              <a:rPr lang="en-US" sz="1050" dirty="0">
                <a:effectLst/>
              </a:rPr>
              <a:t>. https://www.annuity.org/personal-finance/. Published January 6, 2022. Accessed February 8, 2022. </a:t>
            </a:r>
          </a:p>
          <a:p>
            <a:r>
              <a:rPr lang="en-US" sz="1050" dirty="0"/>
              <a:t> </a:t>
            </a:r>
          </a:p>
        </p:txBody>
      </p:sp>
      <p:pic>
        <p:nvPicPr>
          <p:cNvPr id="10" name="Picture 9" descr="Different sizes of piggybanks in pastel colors">
            <a:extLst>
              <a:ext uri="{FF2B5EF4-FFF2-40B4-BE49-F238E27FC236}">
                <a16:creationId xmlns:a16="http://schemas.microsoft.com/office/drawing/2014/main" id="{977328D7-7C64-4107-8486-337CD3C98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243" y="1972640"/>
            <a:ext cx="4450557" cy="2967038"/>
          </a:xfrm>
          <a:prstGeom prst="rect">
            <a:avLst/>
          </a:prstGeom>
        </p:spPr>
      </p:pic>
    </p:spTree>
    <p:extLst>
      <p:ext uri="{BB962C8B-B14F-4D97-AF65-F5344CB8AC3E}">
        <p14:creationId xmlns:p14="http://schemas.microsoft.com/office/powerpoint/2010/main" val="417867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solidFill>
                  <a:srgbClr val="081E3F"/>
                </a:solidFill>
              </a:rPr>
              <a:t>Who does this presentation benefit?</a:t>
            </a:r>
            <a:endParaRPr lang="en-US" dirty="0"/>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7</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pic>
        <p:nvPicPr>
          <p:cNvPr id="6" name="Content Placeholder 5" descr="People in classroom">
            <a:extLst>
              <a:ext uri="{FF2B5EF4-FFF2-40B4-BE49-F238E27FC236}">
                <a16:creationId xmlns:a16="http://schemas.microsoft.com/office/drawing/2014/main" id="{72021AE0-78CA-45CA-BCB0-5A9FB1A4162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41290" y="1825625"/>
            <a:ext cx="6509419" cy="4351338"/>
          </a:xfrm>
          <a:prstGeom prst="rect">
            <a:avLst/>
          </a:prstGeom>
        </p:spPr>
      </p:pic>
    </p:spTree>
    <p:extLst>
      <p:ext uri="{BB962C8B-B14F-4D97-AF65-F5344CB8AC3E}">
        <p14:creationId xmlns:p14="http://schemas.microsoft.com/office/powerpoint/2010/main" val="176644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20B4-7EBE-4AA0-BF89-2C6D4D668408}"/>
              </a:ext>
            </a:extLst>
          </p:cNvPr>
          <p:cNvSpPr>
            <a:spLocks noGrp="1"/>
          </p:cNvSpPr>
          <p:nvPr>
            <p:ph type="title"/>
          </p:nvPr>
        </p:nvSpPr>
        <p:spPr/>
        <p:txBody>
          <a:bodyPr/>
          <a:lstStyle/>
          <a:p>
            <a:pPr algn="ctr"/>
            <a:r>
              <a:rPr lang="en-US" dirty="0"/>
              <a:t>Debt Management Program Curriculum Required Schedule</a:t>
            </a:r>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8</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graphicFrame>
        <p:nvGraphicFramePr>
          <p:cNvPr id="6" name="Table 4">
            <a:extLst>
              <a:ext uri="{FF2B5EF4-FFF2-40B4-BE49-F238E27FC236}">
                <a16:creationId xmlns:a16="http://schemas.microsoft.com/office/drawing/2014/main" id="{3FEC3FBE-848B-47B5-A0F3-366F809ADFA9}"/>
              </a:ext>
            </a:extLst>
          </p:cNvPr>
          <p:cNvGraphicFramePr>
            <a:graphicFrameLocks/>
          </p:cNvGraphicFramePr>
          <p:nvPr>
            <p:extLst>
              <p:ext uri="{D42A27DB-BD31-4B8C-83A1-F6EECF244321}">
                <p14:modId xmlns:p14="http://schemas.microsoft.com/office/powerpoint/2010/main" val="1526331846"/>
              </p:ext>
            </p:extLst>
          </p:nvPr>
        </p:nvGraphicFramePr>
        <p:xfrm>
          <a:off x="1480449" y="1690688"/>
          <a:ext cx="9231102" cy="4415934"/>
        </p:xfrm>
        <a:graphic>
          <a:graphicData uri="http://schemas.openxmlformats.org/drawingml/2006/table">
            <a:tbl>
              <a:tblPr firstRow="1" bandRow="1">
                <a:solidFill>
                  <a:srgbClr val="081E3F"/>
                </a:solidFill>
                <a:tableStyleId>{5C22544A-7EE6-4342-B048-85BDC9FD1C3A}</a:tableStyleId>
              </a:tblPr>
              <a:tblGrid>
                <a:gridCol w="5720009">
                  <a:extLst>
                    <a:ext uri="{9D8B030D-6E8A-4147-A177-3AD203B41FA5}">
                      <a16:colId xmlns:a16="http://schemas.microsoft.com/office/drawing/2014/main" val="2881557911"/>
                    </a:ext>
                  </a:extLst>
                </a:gridCol>
                <a:gridCol w="3511093">
                  <a:extLst>
                    <a:ext uri="{9D8B030D-6E8A-4147-A177-3AD203B41FA5}">
                      <a16:colId xmlns:a16="http://schemas.microsoft.com/office/drawing/2014/main" val="1545103048"/>
                    </a:ext>
                  </a:extLst>
                </a:gridCol>
              </a:tblGrid>
              <a:tr h="354989">
                <a:tc>
                  <a:txBody>
                    <a:bodyPr/>
                    <a:lstStyle/>
                    <a:p>
                      <a:r>
                        <a:rPr lang="en-US" sz="1200" dirty="0">
                          <a:latin typeface="Calibri" panose="020F0502020204030204" pitchFamily="34" charset="0"/>
                          <a:cs typeface="Calibri" panose="020F0502020204030204" pitchFamily="34" charset="0"/>
                        </a:rPr>
                        <a:t>Period 1</a:t>
                      </a:r>
                    </a:p>
                  </a:txBody>
                  <a:tcPr/>
                </a:tc>
                <a:tc>
                  <a:txBody>
                    <a:bodyPr/>
                    <a:lstStyle/>
                    <a:p>
                      <a:r>
                        <a:rPr lang="en-US" sz="1200" dirty="0">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1893658341"/>
                  </a:ext>
                </a:extLst>
              </a:tr>
              <a:tr h="437658">
                <a:tc>
                  <a:txBody>
                    <a:bodyPr/>
                    <a:lstStyle/>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Fall Semester: </a:t>
                      </a:r>
                    </a:p>
                    <a:p>
                      <a:pPr marL="285750"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Office of Financial Aid Orientation </a:t>
                      </a:r>
                      <a:r>
                        <a:rPr lang="en-US" sz="1200" b="1" dirty="0">
                          <a:latin typeface="Calibri" panose="020F0502020204030204" pitchFamily="34" charset="0"/>
                          <a:cs typeface="Calibri" panose="020F0502020204030204" pitchFamily="34" charset="0"/>
                        </a:rPr>
                        <a:t>Presentation</a:t>
                      </a:r>
                    </a:p>
                  </a:txBody>
                  <a:tcPr/>
                </a:tc>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August, Orientation, 1 hour</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30286527"/>
                  </a:ext>
                </a:extLst>
              </a:tr>
              <a:tr h="35498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Entrance Counseling Session, One-on-One Appointment</a:t>
                      </a:r>
                      <a:endParaRPr lang="en-US" sz="1200" b="1" dirty="0">
                        <a:latin typeface="Calibri" panose="020F0502020204030204" pitchFamily="34" charset="0"/>
                        <a:cs typeface="Calibri" panose="020F0502020204030204" pitchFamily="34" charset="0"/>
                      </a:endParaRPr>
                    </a:p>
                  </a:txBody>
                  <a:tcPr/>
                </a:tc>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Due by November, 1 hour</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62777177"/>
                  </a:ext>
                </a:extLst>
              </a:tr>
              <a:tr h="437658">
                <a:tc>
                  <a:txBody>
                    <a:bodyPr/>
                    <a:lstStyle/>
                    <a:p>
                      <a:pPr marL="0" indent="0">
                        <a:buFont typeface="Arial" panose="020B0604020202020204" pitchFamily="34" charset="0"/>
                        <a:buNone/>
                      </a:pPr>
                      <a:r>
                        <a:rPr lang="en-US" sz="1200" b="0" dirty="0">
                          <a:latin typeface="Calibri" panose="020F0502020204030204" pitchFamily="34" charset="0"/>
                          <a:cs typeface="Calibri" panose="020F0502020204030204" pitchFamily="34" charset="0"/>
                        </a:rPr>
                        <a:t>Spring Semester:</a:t>
                      </a:r>
                    </a:p>
                    <a:p>
                      <a:pPr marL="285750" indent="-28575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Office of Financial Aid Debt Management Program </a:t>
                      </a:r>
                      <a:r>
                        <a:rPr lang="en-US" sz="1200" b="1" kern="1200" dirty="0">
                          <a:solidFill>
                            <a:schemeClr val="dk1"/>
                          </a:solidFill>
                          <a:effectLst/>
                          <a:latin typeface="Calibri" panose="020F0502020204030204" pitchFamily="34" charset="0"/>
                          <a:ea typeface="+mn-ea"/>
                          <a:cs typeface="Calibri" panose="020F0502020204030204" pitchFamily="34" charset="0"/>
                        </a:rPr>
                        <a:t>Presentation</a:t>
                      </a:r>
                      <a:endParaRPr lang="en-US" sz="1200" b="0" dirty="0">
                        <a:latin typeface="Calibri" panose="020F0502020204030204" pitchFamily="34" charset="0"/>
                        <a:cs typeface="Calibri" panose="020F0502020204030204" pitchFamily="34" charset="0"/>
                      </a:endParaRPr>
                    </a:p>
                  </a:txBody>
                  <a:tcPr/>
                </a:tc>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March, 1 hour</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6884768"/>
                  </a:ext>
                </a:extLst>
              </a:tr>
              <a:tr h="354989">
                <a:tc>
                  <a:txBody>
                    <a:bodyPr/>
                    <a:lstStyle/>
                    <a:p>
                      <a:r>
                        <a:rPr lang="en-US" sz="1200" b="1" dirty="0">
                          <a:solidFill>
                            <a:schemeClr val="bg1"/>
                          </a:solidFill>
                          <a:latin typeface="Calibri" panose="020F0502020204030204" pitchFamily="34" charset="0"/>
                          <a:cs typeface="Calibri" panose="020F0502020204030204" pitchFamily="34" charset="0"/>
                        </a:rPr>
                        <a:t>Period 2</a:t>
                      </a:r>
                    </a:p>
                  </a:txBody>
                  <a:tcPr>
                    <a:solidFill>
                      <a:srgbClr val="081E3F"/>
                    </a:solidFill>
                  </a:tcPr>
                </a:tc>
                <a:tc>
                  <a:txBody>
                    <a:bodyPr/>
                    <a:lstStyle/>
                    <a:p>
                      <a:r>
                        <a:rPr lang="en-US" sz="1200" b="1" dirty="0">
                          <a:solidFill>
                            <a:schemeClr val="bg1"/>
                          </a:solidFill>
                          <a:latin typeface="Calibri" panose="020F0502020204030204" pitchFamily="34" charset="0"/>
                          <a:cs typeface="Calibri" panose="020F0502020204030204" pitchFamily="34" charset="0"/>
                        </a:rPr>
                        <a:t>Date</a:t>
                      </a:r>
                    </a:p>
                  </a:txBody>
                  <a:tcPr>
                    <a:solidFill>
                      <a:srgbClr val="081E3F"/>
                    </a:solidFill>
                  </a:tcPr>
                </a:tc>
                <a:extLst>
                  <a:ext uri="{0D108BD9-81ED-4DB2-BD59-A6C34878D82A}">
                    <a16:rowId xmlns:a16="http://schemas.microsoft.com/office/drawing/2014/main" val="3090259949"/>
                  </a:ext>
                </a:extLst>
              </a:tr>
              <a:tr h="437658">
                <a:tc>
                  <a:txBody>
                    <a:bodyPr/>
                    <a:lstStyle/>
                    <a:p>
                      <a:pPr marL="0" indent="0">
                        <a:buFont typeface="Arial" panose="020B0604020202020204" pitchFamily="34" charset="0"/>
                        <a:buNone/>
                      </a:pPr>
                      <a:r>
                        <a:rPr lang="en-US" sz="1200" b="0" dirty="0">
                          <a:latin typeface="Calibri" panose="020F0502020204030204" pitchFamily="34" charset="0"/>
                          <a:cs typeface="Calibri" panose="020F0502020204030204" pitchFamily="34" charset="0"/>
                        </a:rPr>
                        <a:t>Spring Semester:</a:t>
                      </a:r>
                    </a:p>
                    <a:p>
                      <a:pPr marL="285750" indent="-28575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Office of Financial Aid Debt Management Program </a:t>
                      </a:r>
                      <a:r>
                        <a:rPr lang="en-US" sz="1200" b="1" kern="1200" dirty="0">
                          <a:solidFill>
                            <a:schemeClr val="dk1"/>
                          </a:solidFill>
                          <a:effectLst/>
                          <a:latin typeface="Calibri" panose="020F0502020204030204" pitchFamily="34" charset="0"/>
                          <a:ea typeface="+mn-ea"/>
                          <a:cs typeface="Calibri" panose="020F0502020204030204" pitchFamily="34" charset="0"/>
                        </a:rPr>
                        <a:t>Presentation</a:t>
                      </a:r>
                      <a:r>
                        <a:rPr lang="en-US" sz="1200" kern="1200" dirty="0">
                          <a:solidFill>
                            <a:schemeClr val="dk1"/>
                          </a:solidFill>
                          <a:effectLst/>
                          <a:latin typeface="Calibri" panose="020F0502020204030204" pitchFamily="34" charset="0"/>
                          <a:ea typeface="+mn-ea"/>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March, 1 hour</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13795123"/>
                  </a:ext>
                </a:extLst>
              </a:tr>
              <a:tr h="354989">
                <a:tc>
                  <a:txBody>
                    <a:bodyPr/>
                    <a:lstStyle/>
                    <a:p>
                      <a:r>
                        <a:rPr lang="en-US" sz="1200" b="1" dirty="0">
                          <a:solidFill>
                            <a:schemeClr val="bg1"/>
                          </a:solidFill>
                          <a:latin typeface="Calibri" panose="020F0502020204030204" pitchFamily="34" charset="0"/>
                          <a:cs typeface="Calibri" panose="020F0502020204030204" pitchFamily="34" charset="0"/>
                        </a:rPr>
                        <a:t>Period 3</a:t>
                      </a:r>
                    </a:p>
                  </a:txBody>
                  <a:tcPr>
                    <a:solidFill>
                      <a:srgbClr val="081E3F"/>
                    </a:solidFill>
                  </a:tcPr>
                </a:tc>
                <a:tc>
                  <a:txBody>
                    <a:bodyPr/>
                    <a:lstStyle/>
                    <a:p>
                      <a:r>
                        <a:rPr lang="en-US" sz="1200" b="1" dirty="0">
                          <a:solidFill>
                            <a:schemeClr val="bg1"/>
                          </a:solidFill>
                          <a:latin typeface="Calibri" panose="020F0502020204030204" pitchFamily="34" charset="0"/>
                          <a:cs typeface="Calibri" panose="020F0502020204030204" pitchFamily="34" charset="0"/>
                        </a:rPr>
                        <a:t>Date</a:t>
                      </a:r>
                    </a:p>
                  </a:txBody>
                  <a:tcPr>
                    <a:solidFill>
                      <a:srgbClr val="081E3F"/>
                    </a:solidFill>
                  </a:tcPr>
                </a:tc>
                <a:extLst>
                  <a:ext uri="{0D108BD9-81ED-4DB2-BD59-A6C34878D82A}">
                    <a16:rowId xmlns:a16="http://schemas.microsoft.com/office/drawing/2014/main" val="3547751593"/>
                  </a:ext>
                </a:extLst>
              </a:tr>
              <a:tr h="437658">
                <a:tc>
                  <a:txBody>
                    <a:bodyPr/>
                    <a:lstStyle/>
                    <a:p>
                      <a:r>
                        <a:rPr lang="en-US" sz="1200" dirty="0">
                          <a:latin typeface="Calibri" panose="020F0502020204030204" pitchFamily="34" charset="0"/>
                          <a:cs typeface="Calibri" panose="020F0502020204030204" pitchFamily="34" charset="0"/>
                        </a:rPr>
                        <a:t>Spring Semester:</a:t>
                      </a:r>
                    </a:p>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Office of Financial Aid Debt Management Program </a:t>
                      </a:r>
                      <a:r>
                        <a:rPr lang="en-US" sz="1200" b="1" dirty="0">
                          <a:effectLst/>
                          <a:latin typeface="Calibri" panose="020F0502020204030204" pitchFamily="34" charset="0"/>
                          <a:ea typeface="Calibri" panose="020F0502020204030204" pitchFamily="34" charset="0"/>
                          <a:cs typeface="Calibri" panose="020F0502020204030204" pitchFamily="34" charset="0"/>
                        </a:rPr>
                        <a:t>Presentation</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tc>
                <a:tc>
                  <a: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rPr>
                        <a:t>March, 1 hour</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74209435"/>
                  </a:ext>
                </a:extLst>
              </a:tr>
              <a:tr h="354989">
                <a:tc>
                  <a:txBody>
                    <a:bodyPr/>
                    <a:lstStyle/>
                    <a:p>
                      <a:pPr marL="0" indent="0">
                        <a:buFont typeface="Arial" panose="020B0604020202020204" pitchFamily="34" charset="0"/>
                        <a:buNone/>
                      </a:pPr>
                      <a:r>
                        <a:rPr lang="en-US" sz="1200" b="1" dirty="0">
                          <a:solidFill>
                            <a:schemeClr val="bg1"/>
                          </a:solidFill>
                          <a:latin typeface="Calibri" panose="020F0502020204030204" pitchFamily="34" charset="0"/>
                          <a:cs typeface="Calibri" panose="020F0502020204030204" pitchFamily="34" charset="0"/>
                        </a:rPr>
                        <a:t>Period 4</a:t>
                      </a:r>
                    </a:p>
                  </a:txBody>
                  <a:tcPr>
                    <a:solidFill>
                      <a:srgbClr val="081E3F"/>
                    </a:solidFill>
                  </a:tcPr>
                </a:tc>
                <a:tc>
                  <a:txBody>
                    <a:bodyPr/>
                    <a:lstStyle/>
                    <a:p>
                      <a:r>
                        <a:rPr lang="en-US" sz="1200" b="1" dirty="0">
                          <a:solidFill>
                            <a:schemeClr val="bg1"/>
                          </a:solidFill>
                          <a:latin typeface="Calibri" panose="020F0502020204030204" pitchFamily="34" charset="0"/>
                          <a:cs typeface="Calibri" panose="020F0502020204030204" pitchFamily="34" charset="0"/>
                        </a:rPr>
                        <a:t>Date</a:t>
                      </a:r>
                    </a:p>
                  </a:txBody>
                  <a:tcPr>
                    <a:solidFill>
                      <a:srgbClr val="081E3F"/>
                    </a:solidFill>
                  </a:tcPr>
                </a:tc>
                <a:extLst>
                  <a:ext uri="{0D108BD9-81ED-4DB2-BD59-A6C34878D82A}">
                    <a16:rowId xmlns:a16="http://schemas.microsoft.com/office/drawing/2014/main" val="2615794281"/>
                  </a:ext>
                </a:extLst>
              </a:tr>
              <a:tr h="437658">
                <a:tc>
                  <a:txBody>
                    <a:bodyPr/>
                    <a:lstStyle/>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Spring Semester: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Office of Financial Assistance Exit Counseling Session Class </a:t>
                      </a:r>
                      <a:r>
                        <a:rPr lang="en-US" sz="1200" b="1" dirty="0">
                          <a:latin typeface="Calibri" panose="020F0502020204030204" pitchFamily="34" charset="0"/>
                          <a:cs typeface="Calibri" panose="020F0502020204030204" pitchFamily="34" charset="0"/>
                        </a:rPr>
                        <a:t>Presentation</a:t>
                      </a:r>
                    </a:p>
                  </a:txBody>
                  <a:tcPr/>
                </a:tc>
                <a:tc>
                  <a: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April, 4 hours</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89285127"/>
                  </a:ext>
                </a:extLst>
              </a:tr>
              <a:tr h="354989">
                <a:tc>
                  <a:txBody>
                    <a:bodyPr/>
                    <a:lstStyle/>
                    <a:p>
                      <a:pPr marL="285750" indent="-2857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Exit Counseling Session, One-on-One Appointment	</a:t>
                      </a:r>
                      <a:endParaRPr lang="en-US" sz="1200" dirty="0">
                        <a:latin typeface="Calibri" panose="020F0502020204030204" pitchFamily="34" charset="0"/>
                        <a:cs typeface="Calibri" panose="020F0502020204030204" pitchFamily="34" charset="0"/>
                      </a:endParaRPr>
                    </a:p>
                  </a:txBody>
                  <a:tcPr/>
                </a:tc>
                <a:tc>
                  <a: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Due by April, 1 hour</a:t>
                      </a:r>
                      <a:endParaRPr lang="en-US"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1009113"/>
                  </a:ext>
                </a:extLst>
              </a:tr>
            </a:tbl>
          </a:graphicData>
        </a:graphic>
      </p:graphicFrame>
    </p:spTree>
    <p:extLst>
      <p:ext uri="{BB962C8B-B14F-4D97-AF65-F5344CB8AC3E}">
        <p14:creationId xmlns:p14="http://schemas.microsoft.com/office/powerpoint/2010/main" val="112746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1FC882-6DE0-4B7D-9CA9-84C651886F63}"/>
              </a:ext>
            </a:extLst>
          </p:cNvPr>
          <p:cNvSpPr/>
          <p:nvPr/>
        </p:nvSpPr>
        <p:spPr>
          <a:xfrm>
            <a:off x="0" y="0"/>
            <a:ext cx="12192000" cy="1921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FE8F32-5CED-4A12-A53D-F005BADF4E61}"/>
              </a:ext>
            </a:extLst>
          </p:cNvPr>
          <p:cNvSpPr>
            <a:spLocks noGrp="1"/>
          </p:cNvSpPr>
          <p:nvPr>
            <p:ph type="sldNum" sz="quarter" idx="12"/>
          </p:nvPr>
        </p:nvSpPr>
        <p:spPr/>
        <p:txBody>
          <a:bodyPr/>
          <a:lstStyle/>
          <a:p>
            <a:fld id="{3159B74A-0164-445D-A750-9F6B0542B371}" type="slidenum">
              <a:rPr lang="en-US" smtClean="0"/>
              <a:t>9</a:t>
            </a:fld>
            <a:endParaRPr lang="en-US"/>
          </a:p>
        </p:txBody>
      </p:sp>
      <p:pic>
        <p:nvPicPr>
          <p:cNvPr id="5" name="Picture 4">
            <a:extLst>
              <a:ext uri="{FF2B5EF4-FFF2-40B4-BE49-F238E27FC236}">
                <a16:creationId xmlns:a16="http://schemas.microsoft.com/office/drawing/2014/main" id="{49B64508-B8AF-4871-BE76-FC318812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8969"/>
            <a:ext cx="3417093" cy="1139031"/>
          </a:xfrm>
          <a:prstGeom prst="rect">
            <a:avLst/>
          </a:prstGeom>
        </p:spPr>
      </p:pic>
      <p:grpSp>
        <p:nvGrpSpPr>
          <p:cNvPr id="10" name="Group 9" descr="MoneyTalks logo">
            <a:extLst>
              <a:ext uri="{FF2B5EF4-FFF2-40B4-BE49-F238E27FC236}">
                <a16:creationId xmlns:a16="http://schemas.microsoft.com/office/drawing/2014/main" id="{B6A7E13F-2C3B-42EC-816B-4E4BEC97C982}"/>
              </a:ext>
            </a:extLst>
          </p:cNvPr>
          <p:cNvGrpSpPr/>
          <p:nvPr/>
        </p:nvGrpSpPr>
        <p:grpSpPr>
          <a:xfrm>
            <a:off x="2786607" y="273404"/>
            <a:ext cx="6618786" cy="1569660"/>
            <a:chOff x="1591896" y="1552940"/>
            <a:chExt cx="6618786" cy="1569660"/>
          </a:xfrm>
        </p:grpSpPr>
        <p:sp>
          <p:nvSpPr>
            <p:cNvPr id="11" name="Rectangle 10">
              <a:extLst>
                <a:ext uri="{FF2B5EF4-FFF2-40B4-BE49-F238E27FC236}">
                  <a16:creationId xmlns:a16="http://schemas.microsoft.com/office/drawing/2014/main" id="{30333C60-68DB-4A61-8AC7-AA2A1A972FB7}"/>
                </a:ext>
              </a:extLst>
            </p:cNvPr>
            <p:cNvSpPr/>
            <p:nvPr/>
          </p:nvSpPr>
          <p:spPr>
            <a:xfrm>
              <a:off x="1591896" y="1552940"/>
              <a:ext cx="4639412" cy="156966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9525">
                    <a:solidFill>
                      <a:prstClr val="black"/>
                    </a:solidFill>
                    <a:prstDash val="solid"/>
                  </a:ln>
                  <a:solidFill>
                    <a:srgbClr val="92D050"/>
                  </a:solidFill>
                  <a:effectLst>
                    <a:outerShdw blurRad="12700" dist="38100" dir="2700000" algn="tl" rotWithShape="0">
                      <a:prstClr val="black">
                        <a:lumMod val="50000"/>
                      </a:prstClr>
                    </a:outerShdw>
                  </a:effectLst>
                  <a:uLnTx/>
                  <a:uFillTx/>
                  <a:latin typeface="Arial" panose="020B0604020202020204"/>
                  <a:ea typeface="+mn-ea"/>
                  <a:cs typeface="+mn-cs"/>
                </a:rPr>
                <a:t>MONEY</a:t>
              </a:r>
            </a:p>
          </p:txBody>
        </p:sp>
        <p:grpSp>
          <p:nvGrpSpPr>
            <p:cNvPr id="12" name="Group 11">
              <a:extLst>
                <a:ext uri="{FF2B5EF4-FFF2-40B4-BE49-F238E27FC236}">
                  <a16:creationId xmlns:a16="http://schemas.microsoft.com/office/drawing/2014/main" id="{D96880CF-0161-445A-9F7F-40501C57B0BA}"/>
                </a:ext>
              </a:extLst>
            </p:cNvPr>
            <p:cNvGrpSpPr/>
            <p:nvPr/>
          </p:nvGrpSpPr>
          <p:grpSpPr>
            <a:xfrm>
              <a:off x="6096000" y="1876105"/>
              <a:ext cx="2114682" cy="923330"/>
              <a:chOff x="6096000" y="1813017"/>
              <a:chExt cx="2114682" cy="923330"/>
            </a:xfrm>
          </p:grpSpPr>
          <p:sp>
            <p:nvSpPr>
              <p:cNvPr id="13" name="Rectangle 12">
                <a:extLst>
                  <a:ext uri="{FF2B5EF4-FFF2-40B4-BE49-F238E27FC236}">
                    <a16:creationId xmlns:a16="http://schemas.microsoft.com/office/drawing/2014/main" id="{267BF4D4-6EEB-4B83-A3C2-08EE51876822}"/>
                  </a:ext>
                </a:extLst>
              </p:cNvPr>
              <p:cNvSpPr/>
              <p:nvPr/>
            </p:nvSpPr>
            <p:spPr>
              <a:xfrm>
                <a:off x="6096000" y="1813017"/>
                <a:ext cx="2114682"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9525" cmpd="sng">
                      <a:solidFill>
                        <a:srgbClr val="6F6F6F"/>
                      </a:solidFill>
                      <a:prstDash val="solid"/>
                    </a:ln>
                    <a:solidFill>
                      <a:srgbClr val="70AD47">
                        <a:tint val="1000"/>
                      </a:srgbClr>
                    </a:solidFill>
                    <a:effectLst>
                      <a:glow rad="139700">
                        <a:srgbClr val="92D050">
                          <a:alpha val="49000"/>
                        </a:srgbClr>
                      </a:glow>
                    </a:effectLst>
                    <a:uLnTx/>
                    <a:uFillTx/>
                    <a:latin typeface="Arial" panose="020B0604020202020204"/>
                    <a:ea typeface="+mn-ea"/>
                    <a:cs typeface="+mn-cs"/>
                  </a:rPr>
                  <a:t>TALKS</a:t>
                </a:r>
              </a:p>
            </p:txBody>
          </p:sp>
          <p:cxnSp>
            <p:nvCxnSpPr>
              <p:cNvPr id="14" name="Straight Connector 13">
                <a:extLst>
                  <a:ext uri="{FF2B5EF4-FFF2-40B4-BE49-F238E27FC236}">
                    <a16:creationId xmlns:a16="http://schemas.microsoft.com/office/drawing/2014/main" id="{B49078C7-2D2A-408B-B1BB-4C84D4C65D1B}"/>
                  </a:ext>
                </a:extLst>
              </p:cNvPr>
              <p:cNvCxnSpPr/>
              <p:nvPr/>
            </p:nvCxnSpPr>
            <p:spPr>
              <a:xfrm>
                <a:off x="6163654" y="2664845"/>
                <a:ext cx="1979374" cy="0"/>
              </a:xfrm>
              <a:prstGeom prst="line">
                <a:avLst/>
              </a:prstGeom>
              <a:ln w="60325">
                <a:solidFill>
                  <a:schemeClr val="tx1"/>
                </a:solidFill>
              </a:ln>
              <a:effectLst>
                <a:glow rad="101600">
                  <a:srgbClr val="92D050">
                    <a:alpha val="60000"/>
                  </a:srgbClr>
                </a:glow>
                <a:innerShdw blurRad="50800" dist="25400" dir="13500000">
                  <a:srgbClr val="000000">
                    <a:alpha val="55000"/>
                  </a:srgbClr>
                </a:innerShdw>
              </a:effectLst>
            </p:spPr>
            <p:style>
              <a:lnRef idx="3">
                <a:schemeClr val="dk1"/>
              </a:lnRef>
              <a:fillRef idx="0">
                <a:schemeClr val="dk1"/>
              </a:fillRef>
              <a:effectRef idx="2">
                <a:schemeClr val="dk1"/>
              </a:effectRef>
              <a:fontRef idx="minor">
                <a:schemeClr val="tx1"/>
              </a:fontRef>
            </p:style>
          </p:cxnSp>
        </p:grpSp>
      </p:grpSp>
      <p:sp>
        <p:nvSpPr>
          <p:cNvPr id="15" name="TextBox 14">
            <a:extLst>
              <a:ext uri="{FF2B5EF4-FFF2-40B4-BE49-F238E27FC236}">
                <a16:creationId xmlns:a16="http://schemas.microsoft.com/office/drawing/2014/main" id="{04F0F5BE-F2CC-425B-8421-C39D3D59BD95}"/>
              </a:ext>
            </a:extLst>
          </p:cNvPr>
          <p:cNvSpPr txBox="1"/>
          <p:nvPr/>
        </p:nvSpPr>
        <p:spPr>
          <a:xfrm>
            <a:off x="8610600" y="2166229"/>
            <a:ext cx="2114682" cy="923330"/>
          </a:xfrm>
          <a:prstGeom prst="rect">
            <a:avLst/>
          </a:prstGeom>
          <a:noFill/>
        </p:spPr>
        <p:txBody>
          <a:bodyPr wrap="square" rtlCol="0">
            <a:spAutoFit/>
          </a:bodyPr>
          <a:lstStyle/>
          <a:p>
            <a:pPr algn="ctr"/>
            <a:endParaRPr lang="en-US" dirty="0"/>
          </a:p>
          <a:p>
            <a:pPr algn="ctr"/>
            <a:r>
              <a:rPr lang="en-US" dirty="0"/>
              <a:t>*Zoom Platform Oriented</a:t>
            </a:r>
          </a:p>
        </p:txBody>
      </p:sp>
      <p:pic>
        <p:nvPicPr>
          <p:cNvPr id="16" name="Picture 15" descr="A picture containing text, person&#10;&#10;Description automatically generated">
            <a:extLst>
              <a:ext uri="{FF2B5EF4-FFF2-40B4-BE49-F238E27FC236}">
                <a16:creationId xmlns:a16="http://schemas.microsoft.com/office/drawing/2014/main" id="{E03EA76F-C545-49A9-BAEB-CB40E3C716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619533" y="1948879"/>
            <a:ext cx="4952933" cy="3797249"/>
          </a:xfrm>
          <a:prstGeom prst="rect">
            <a:avLst/>
          </a:prstGeom>
        </p:spPr>
      </p:pic>
    </p:spTree>
    <p:extLst>
      <p:ext uri="{BB962C8B-B14F-4D97-AF65-F5344CB8AC3E}">
        <p14:creationId xmlns:p14="http://schemas.microsoft.com/office/powerpoint/2010/main" val="19795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8314D4AFA49F4D8B813230A7CC2DE9" ma:contentTypeVersion="6" ma:contentTypeDescription="Create a new document." ma:contentTypeScope="" ma:versionID="994c8d772ecb6f4db03dbc884cea86f9">
  <xsd:schema xmlns:xsd="http://www.w3.org/2001/XMLSchema" xmlns:xs="http://www.w3.org/2001/XMLSchema" xmlns:p="http://schemas.microsoft.com/office/2006/metadata/properties" xmlns:ns2="df53a707-8ccd-43a8-ac22-288a0ca5a4a5" xmlns:ns3="ad067fda-9aef-408f-a7b3-273fc0983f38" targetNamespace="http://schemas.microsoft.com/office/2006/metadata/properties" ma:root="true" ma:fieldsID="408fac4d03643863f71e7f181814c64e" ns2:_="" ns3:_="">
    <xsd:import namespace="df53a707-8ccd-43a8-ac22-288a0ca5a4a5"/>
    <xsd:import namespace="ad067fda-9aef-408f-a7b3-273fc0983f3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3a707-8ccd-43a8-ac22-288a0ca5a4a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067fda-9aef-408f-a7b3-273fc0983f3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f53a707-8ccd-43a8-ac22-288a0ca5a4a5">
      <UserInfo>
        <DisplayName/>
        <AccountId xsi:nil="true"/>
        <AccountType/>
      </UserInfo>
    </SharedWithUsers>
  </documentManagement>
</p:properties>
</file>

<file path=customXml/itemProps1.xml><?xml version="1.0" encoding="utf-8"?>
<ds:datastoreItem xmlns:ds="http://schemas.openxmlformats.org/officeDocument/2006/customXml" ds:itemID="{A25BDC61-5C2A-4059-B2B0-CB400514B44D}"/>
</file>

<file path=customXml/itemProps2.xml><?xml version="1.0" encoding="utf-8"?>
<ds:datastoreItem xmlns:ds="http://schemas.openxmlformats.org/officeDocument/2006/customXml" ds:itemID="{1C142AD6-65F7-4A76-BD53-636F183E5016}"/>
</file>

<file path=customXml/itemProps3.xml><?xml version="1.0" encoding="utf-8"?>
<ds:datastoreItem xmlns:ds="http://schemas.openxmlformats.org/officeDocument/2006/customXml" ds:itemID="{51DD94DA-341B-4AC2-A856-E990AE1A5AD2}"/>
</file>

<file path=docProps/app.xml><?xml version="1.0" encoding="utf-8"?>
<Properties xmlns="http://schemas.openxmlformats.org/officeDocument/2006/extended-properties" xmlns:vt="http://schemas.openxmlformats.org/officeDocument/2006/docPropsVTypes">
  <TotalTime>310</TotalTime>
  <Words>4187</Words>
  <Application>Microsoft Office PowerPoint</Application>
  <PresentationFormat>Widescreen</PresentationFormat>
  <Paragraphs>224</Paragraphs>
  <Slides>30</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Broadway</vt:lpstr>
      <vt:lpstr>Calibri</vt:lpstr>
      <vt:lpstr>Calibri Light</vt:lpstr>
      <vt:lpstr>Office Theme</vt:lpstr>
      <vt:lpstr>PowerPoint Presentation</vt:lpstr>
      <vt:lpstr>Disclaimer</vt:lpstr>
      <vt:lpstr>Agenda</vt:lpstr>
      <vt:lpstr>Poll #1</vt:lpstr>
      <vt:lpstr>Word Cloud</vt:lpstr>
      <vt:lpstr>Why it’s important to have a financial literacy program?</vt:lpstr>
      <vt:lpstr>Who does this presentation benefit?</vt:lpstr>
      <vt:lpstr>Debt Management Program Curriculum Required Schedule</vt:lpstr>
      <vt:lpstr>PowerPoint Presentation</vt:lpstr>
      <vt:lpstr>MoneyTalks Sessions breakdown</vt:lpstr>
      <vt:lpstr>MoneyTalk Series Policy </vt:lpstr>
      <vt:lpstr>MoneyTALKS: Collaborating with Interest Groups!</vt:lpstr>
      <vt:lpstr>MoneyTALKS Surveys</vt:lpstr>
      <vt:lpstr>Poll #2</vt:lpstr>
      <vt:lpstr>CanvasMed Course</vt:lpstr>
      <vt:lpstr>CanvasMed Links</vt:lpstr>
      <vt:lpstr>CanvasMed Links</vt:lpstr>
      <vt:lpstr>CanvasMed Links</vt:lpstr>
      <vt:lpstr>CanvasMed Links</vt:lpstr>
      <vt:lpstr>CanvasMed Links</vt:lpstr>
      <vt:lpstr>CanvasMed Links</vt:lpstr>
      <vt:lpstr>CanvasMed Links</vt:lpstr>
      <vt:lpstr>CanvasMed Links</vt:lpstr>
      <vt:lpstr>Poll #3</vt:lpstr>
      <vt:lpstr>Financial Assistance Advisory Board (FAAB)</vt:lpstr>
      <vt:lpstr>Analysis of FAAB</vt:lpstr>
      <vt:lpstr>Zoom</vt:lpstr>
      <vt:lpstr>Takeaways</vt:lpstr>
      <vt:lpstr>Business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Hatcher, Kristopher L.</dc:creator>
  <cp:lastModifiedBy>Edith Weiss</cp:lastModifiedBy>
  <cp:revision>33</cp:revision>
  <dcterms:created xsi:type="dcterms:W3CDTF">2021-12-17T21:03:28Z</dcterms:created>
  <dcterms:modified xsi:type="dcterms:W3CDTF">2022-04-26T20:35:06Z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0x010100998314D4AFA49F4D8B813230A7CC2DE9</vt:lpwstr>
  </property>
  <property fmtid="{D5CDD505-2E9C-101B-9397-08002B2CF9AE}" pid="3" name="Order">
    <vt:r8>22400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