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6" r:id="rId2"/>
    <p:sldId id="288" r:id="rId3"/>
    <p:sldId id="257" r:id="rId4"/>
    <p:sldId id="263" r:id="rId5"/>
    <p:sldId id="287" r:id="rId6"/>
    <p:sldId id="266" r:id="rId7"/>
    <p:sldId id="264" r:id="rId8"/>
    <p:sldId id="289" r:id="rId9"/>
    <p:sldId id="321" r:id="rId10"/>
    <p:sldId id="286" r:id="rId11"/>
    <p:sldId id="290" r:id="rId12"/>
    <p:sldId id="291" r:id="rId13"/>
    <p:sldId id="260" r:id="rId14"/>
    <p:sldId id="295" r:id="rId15"/>
    <p:sldId id="296" r:id="rId16"/>
    <p:sldId id="297" r:id="rId17"/>
    <p:sldId id="299" r:id="rId18"/>
    <p:sldId id="273" r:id="rId19"/>
    <p:sldId id="300" r:id="rId20"/>
    <p:sldId id="333" r:id="rId21"/>
    <p:sldId id="301" r:id="rId22"/>
    <p:sldId id="302" r:id="rId23"/>
    <p:sldId id="303" r:id="rId24"/>
    <p:sldId id="261" r:id="rId25"/>
    <p:sldId id="307" r:id="rId26"/>
    <p:sldId id="309" r:id="rId27"/>
    <p:sldId id="310" r:id="rId28"/>
    <p:sldId id="311" r:id="rId29"/>
    <p:sldId id="313" r:id="rId30"/>
    <p:sldId id="314" r:id="rId31"/>
    <p:sldId id="280" r:id="rId32"/>
    <p:sldId id="332" r:id="rId33"/>
    <p:sldId id="281" r:id="rId34"/>
    <p:sldId id="329" r:id="rId35"/>
    <p:sldId id="318" r:id="rId36"/>
    <p:sldId id="320" r:id="rId37"/>
    <p:sldId id="331" r:id="rId38"/>
    <p:sldId id="269" r:id="rId39"/>
    <p:sldId id="292" r:id="rId40"/>
    <p:sldId id="322" r:id="rId41"/>
    <p:sldId id="323" r:id="rId42"/>
    <p:sldId id="324" r:id="rId43"/>
    <p:sldId id="328" r:id="rId44"/>
    <p:sldId id="262"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Lst>
  <p:sldSz cx="9144000" cy="6858000" type="screen4x3"/>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ia Cordero" initials="IC" lastIdx="1" clrIdx="0">
    <p:extLst>
      <p:ext uri="{19B8F6BF-5375-455C-9EA6-DF929625EA0E}">
        <p15:presenceInfo xmlns:p15="http://schemas.microsoft.com/office/powerpoint/2012/main" userId="S-1-5-21-4210039189-3187059031-1029107054-59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0" autoAdjust="0"/>
    <p:restoredTop sz="75327" autoAdjust="0"/>
  </p:normalViewPr>
  <p:slideViewPr>
    <p:cSldViewPr snapToGrid="0" snapToObjects="1">
      <p:cViewPr varScale="1">
        <p:scale>
          <a:sx n="52" d="100"/>
          <a:sy n="52" d="100"/>
        </p:scale>
        <p:origin x="1708" y="40"/>
      </p:cViewPr>
      <p:guideLst>
        <p:guide orient="horz" pos="2160"/>
        <p:guide pos="2880"/>
      </p:guideLst>
    </p:cSldViewPr>
  </p:slideViewPr>
  <p:outlineViewPr>
    <p:cViewPr>
      <p:scale>
        <a:sx n="33" d="100"/>
        <a:sy n="33" d="100"/>
      </p:scale>
      <p:origin x="0" y="-1437"/>
    </p:cViewPr>
  </p:outlineViewPr>
  <p:notesTextViewPr>
    <p:cViewPr>
      <p:scale>
        <a:sx n="3" d="2"/>
        <a:sy n="3" d="2"/>
      </p:scale>
      <p:origin x="0" y="0"/>
    </p:cViewPr>
  </p:notesTextViewPr>
  <p:sorterViewPr>
    <p:cViewPr>
      <p:scale>
        <a:sx n="100" d="100"/>
        <a:sy n="100" d="100"/>
      </p:scale>
      <p:origin x="0" y="-7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3T16:06:33.827"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19237-5AB3-4B4F-A774-6BCADD0AAED3}" type="datetimeFigureOut">
              <a:rPr lang="en-US" smtClean="0"/>
              <a:t>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35D710-E724-4E4C-8601-ADC0DB86EB55}" type="slidenum">
              <a:rPr lang="en-US" smtClean="0"/>
              <a:t>‹#›</a:t>
            </a:fld>
            <a:endParaRPr lang="en-US"/>
          </a:p>
        </p:txBody>
      </p:sp>
    </p:spTree>
    <p:extLst>
      <p:ext uri="{BB962C8B-B14F-4D97-AF65-F5344CB8AC3E}">
        <p14:creationId xmlns:p14="http://schemas.microsoft.com/office/powerpoint/2010/main" val="405690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1</a:t>
            </a:fld>
            <a:endParaRPr lang="en-US"/>
          </a:p>
        </p:txBody>
      </p:sp>
    </p:spTree>
    <p:extLst>
      <p:ext uri="{BB962C8B-B14F-4D97-AF65-F5344CB8AC3E}">
        <p14:creationId xmlns:p14="http://schemas.microsoft.com/office/powerpoint/2010/main" val="261584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Successes – 10 minutes</a:t>
            </a:r>
          </a:p>
          <a:p>
            <a:r>
              <a:rPr lang="en-US" dirty="0"/>
              <a:t>Branding – logo, shirts</a:t>
            </a:r>
          </a:p>
          <a:p>
            <a:r>
              <a:rPr lang="en-US" dirty="0"/>
              <a:t>Partnerships – USA Funds, Todd Romer, Jackie Cummings-Koski (bring her book), Student Development, Faculty, Campus events</a:t>
            </a:r>
          </a:p>
          <a:p>
            <a:r>
              <a:rPr lang="en-US" dirty="0"/>
              <a:t>Not reinventing the wheel – getting help from student development</a:t>
            </a:r>
          </a:p>
          <a:p>
            <a:r>
              <a:rPr lang="en-US" dirty="0"/>
              <a:t>Publications – attention from outside parties</a:t>
            </a:r>
          </a:p>
          <a:p>
            <a:r>
              <a:rPr lang="en-US" dirty="0"/>
              <a:t>Short description and scope of NSE “Highest enrolled course at the college. Part of </a:t>
            </a:r>
            <a:r>
              <a:rPr lang="en-US" dirty="0" err="1"/>
              <a:t>GenEd</a:t>
            </a:r>
            <a:r>
              <a:rPr lang="en-US" dirty="0"/>
              <a:t> for the AA and some AS degrees.“</a:t>
            </a:r>
          </a:p>
          <a:p>
            <a:r>
              <a:rPr lang="en-US" dirty="0"/>
              <a:t>Big one – NSE partnership with </a:t>
            </a:r>
            <a:r>
              <a:rPr lang="en-US" dirty="0" err="1"/>
              <a:t>GradReady</a:t>
            </a:r>
            <a:r>
              <a:rPr lang="en-US" dirty="0"/>
              <a:t> and Heather Ramsier – picture of </a:t>
            </a:r>
            <a:r>
              <a:rPr lang="en-US" dirty="0" err="1"/>
              <a:t>GradReady</a:t>
            </a:r>
            <a:endParaRPr lang="en-US" dirty="0"/>
          </a:p>
          <a:p>
            <a:r>
              <a:rPr lang="en-US" dirty="0"/>
              <a:t>Great Lakes Financial</a:t>
            </a:r>
          </a:p>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13</a:t>
            </a:fld>
            <a:endParaRPr lang="en-US"/>
          </a:p>
        </p:txBody>
      </p:sp>
    </p:spTree>
    <p:extLst>
      <p:ext uri="{BB962C8B-B14F-4D97-AF65-F5344CB8AC3E}">
        <p14:creationId xmlns:p14="http://schemas.microsoft.com/office/powerpoint/2010/main" val="995059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Successes – 10 minutes</a:t>
            </a:r>
          </a:p>
          <a:p>
            <a:r>
              <a:rPr lang="en-US" dirty="0"/>
              <a:t>Branding – logo, shirts</a:t>
            </a:r>
          </a:p>
          <a:p>
            <a:r>
              <a:rPr lang="en-US" dirty="0"/>
              <a:t>Partnerships – USA Funds, Todd Romer, Jackie Cummings-</a:t>
            </a:r>
            <a:r>
              <a:rPr lang="en-US" dirty="0" err="1"/>
              <a:t>Koski</a:t>
            </a:r>
            <a:r>
              <a:rPr lang="en-US" dirty="0"/>
              <a:t> (bring her book), Student Development, Faculty, Campus events</a:t>
            </a:r>
          </a:p>
          <a:p>
            <a:r>
              <a:rPr lang="en-US" dirty="0"/>
              <a:t>Not reinventing the wheel – getting help from student development</a:t>
            </a:r>
          </a:p>
          <a:p>
            <a:r>
              <a:rPr lang="en-US" dirty="0"/>
              <a:t>Publications – attention from outside parties</a:t>
            </a:r>
          </a:p>
          <a:p>
            <a:r>
              <a:rPr lang="en-US" dirty="0"/>
              <a:t>Short description and scope of NSE “Highest enrolled course at the college. Part of </a:t>
            </a:r>
            <a:r>
              <a:rPr lang="en-US" dirty="0" err="1"/>
              <a:t>GenEd</a:t>
            </a:r>
            <a:r>
              <a:rPr lang="en-US" dirty="0"/>
              <a:t> for the AA and some AS degrees.“</a:t>
            </a:r>
          </a:p>
          <a:p>
            <a:r>
              <a:rPr lang="en-US" dirty="0"/>
              <a:t>Big one – NSE partnership with GradReady and Heather Ramsier – picture of GradReady</a:t>
            </a:r>
          </a:p>
          <a:p>
            <a:r>
              <a:rPr lang="en-US" dirty="0"/>
              <a:t>Great Lakes Financial</a:t>
            </a:r>
          </a:p>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14</a:t>
            </a:fld>
            <a:endParaRPr lang="en-US"/>
          </a:p>
        </p:txBody>
      </p:sp>
    </p:spTree>
    <p:extLst>
      <p:ext uri="{BB962C8B-B14F-4D97-AF65-F5344CB8AC3E}">
        <p14:creationId xmlns:p14="http://schemas.microsoft.com/office/powerpoint/2010/main" val="2196229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Shouldn’t the key partnership be with Great Lakes Financial? </a:t>
            </a:r>
            <a:r>
              <a:rPr lang="en-US" dirty="0" err="1"/>
              <a:t>GradReady</a:t>
            </a:r>
            <a:r>
              <a:rPr lang="en-US" dirty="0"/>
              <a:t> is the method of partnership. </a:t>
            </a:r>
          </a:p>
        </p:txBody>
      </p:sp>
      <p:sp>
        <p:nvSpPr>
          <p:cNvPr id="4" name="Slide Number Placeholder 3"/>
          <p:cNvSpPr>
            <a:spLocks noGrp="1"/>
          </p:cNvSpPr>
          <p:nvPr>
            <p:ph type="sldNum" sz="quarter" idx="10"/>
          </p:nvPr>
        </p:nvSpPr>
        <p:spPr/>
        <p:txBody>
          <a:bodyPr/>
          <a:lstStyle/>
          <a:p>
            <a:fld id="{A035D710-E724-4E4C-8601-ADC0DB86EB55}" type="slidenum">
              <a:rPr lang="en-US" smtClean="0"/>
              <a:t>17</a:t>
            </a:fld>
            <a:endParaRPr lang="en-US"/>
          </a:p>
        </p:txBody>
      </p:sp>
    </p:spTree>
    <p:extLst>
      <p:ext uri="{BB962C8B-B14F-4D97-AF65-F5344CB8AC3E}">
        <p14:creationId xmlns:p14="http://schemas.microsoft.com/office/powerpoint/2010/main" val="26453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up. </a:t>
            </a:r>
          </a:p>
        </p:txBody>
      </p:sp>
      <p:sp>
        <p:nvSpPr>
          <p:cNvPr id="4" name="Slide Number Placeholder 3"/>
          <p:cNvSpPr>
            <a:spLocks noGrp="1"/>
          </p:cNvSpPr>
          <p:nvPr>
            <p:ph type="sldNum" sz="quarter" idx="10"/>
          </p:nvPr>
        </p:nvSpPr>
        <p:spPr/>
        <p:txBody>
          <a:bodyPr/>
          <a:lstStyle/>
          <a:p>
            <a:fld id="{A035D710-E724-4E4C-8601-ADC0DB86EB55}" type="slidenum">
              <a:rPr lang="en-US" smtClean="0"/>
              <a:t>18</a:t>
            </a:fld>
            <a:endParaRPr lang="en-US"/>
          </a:p>
        </p:txBody>
      </p:sp>
    </p:spTree>
    <p:extLst>
      <p:ext uri="{BB962C8B-B14F-4D97-AF65-F5344CB8AC3E}">
        <p14:creationId xmlns:p14="http://schemas.microsoft.com/office/powerpoint/2010/main" val="3073697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19</a:t>
            </a:fld>
            <a:endParaRPr lang="en-US"/>
          </a:p>
        </p:txBody>
      </p:sp>
    </p:spTree>
    <p:extLst>
      <p:ext uri="{BB962C8B-B14F-4D97-AF65-F5344CB8AC3E}">
        <p14:creationId xmlns:p14="http://schemas.microsoft.com/office/powerpoint/2010/main" val="316723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 program works – 10 minutes</a:t>
            </a:r>
          </a:p>
          <a:p>
            <a:r>
              <a:rPr lang="en-US" dirty="0"/>
              <a:t>Noraida will discuss:</a:t>
            </a:r>
          </a:p>
          <a:p>
            <a:r>
              <a:rPr lang="en-US" dirty="0"/>
              <a:t>Recruitment</a:t>
            </a:r>
          </a:p>
          <a:p>
            <a:r>
              <a:rPr lang="en-US" dirty="0"/>
              <a:t>Training Canvas</a:t>
            </a:r>
          </a:p>
          <a:p>
            <a:r>
              <a:rPr lang="en-US" dirty="0"/>
              <a:t>Mentorship</a:t>
            </a:r>
          </a:p>
          <a:p>
            <a:r>
              <a:rPr lang="en-US" dirty="0"/>
              <a:t>Describe all or most events and </a:t>
            </a:r>
            <a:r>
              <a:rPr lang="en-US" dirty="0" err="1"/>
              <a:t>tablings</a:t>
            </a:r>
            <a:r>
              <a:rPr lang="en-US" dirty="0"/>
              <a:t> (have ambassadors help with this part)</a:t>
            </a:r>
          </a:p>
        </p:txBody>
      </p:sp>
      <p:sp>
        <p:nvSpPr>
          <p:cNvPr id="4" name="Slide Number Placeholder 3"/>
          <p:cNvSpPr>
            <a:spLocks noGrp="1"/>
          </p:cNvSpPr>
          <p:nvPr>
            <p:ph type="sldNum" sz="quarter" idx="10"/>
          </p:nvPr>
        </p:nvSpPr>
        <p:spPr/>
        <p:txBody>
          <a:bodyPr/>
          <a:lstStyle/>
          <a:p>
            <a:fld id="{A035D710-E724-4E4C-8601-ADC0DB86EB55}" type="slidenum">
              <a:rPr lang="en-US" smtClean="0"/>
              <a:t>24</a:t>
            </a:fld>
            <a:endParaRPr lang="en-US"/>
          </a:p>
        </p:txBody>
      </p:sp>
    </p:spTree>
    <p:extLst>
      <p:ext uri="{BB962C8B-B14F-4D97-AF65-F5344CB8AC3E}">
        <p14:creationId xmlns:p14="http://schemas.microsoft.com/office/powerpoint/2010/main" val="2766140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with their FAFSA Refunds, choosing scholarship over loans and to Budget</a:t>
            </a:r>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27</a:t>
            </a:fld>
            <a:endParaRPr lang="en-US"/>
          </a:p>
        </p:txBody>
      </p:sp>
    </p:spTree>
    <p:extLst>
      <p:ext uri="{BB962C8B-B14F-4D97-AF65-F5344CB8AC3E}">
        <p14:creationId xmlns:p14="http://schemas.microsoft.com/office/powerpoint/2010/main" val="40129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a:t>
            </a:r>
            <a:r>
              <a:rPr lang="en-US" baseline="0" dirty="0"/>
              <a:t>e began using USA FUND life skills and then the online modules became obsolete. </a:t>
            </a:r>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28</a:t>
            </a:fld>
            <a:endParaRPr lang="en-US"/>
          </a:p>
        </p:txBody>
      </p:sp>
    </p:spTree>
    <p:extLst>
      <p:ext uri="{BB962C8B-B14F-4D97-AF65-F5344CB8AC3E}">
        <p14:creationId xmlns:p14="http://schemas.microsoft.com/office/powerpoint/2010/main" val="952003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30</a:t>
            </a:fld>
            <a:endParaRPr lang="en-US"/>
          </a:p>
        </p:txBody>
      </p:sp>
    </p:spTree>
    <p:extLst>
      <p:ext uri="{BB962C8B-B14F-4D97-AF65-F5344CB8AC3E}">
        <p14:creationId xmlns:p14="http://schemas.microsoft.com/office/powerpoint/2010/main" val="4040922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31</a:t>
            </a:fld>
            <a:endParaRPr lang="en-US"/>
          </a:p>
        </p:txBody>
      </p:sp>
    </p:spTree>
    <p:extLst>
      <p:ext uri="{BB962C8B-B14F-4D97-AF65-F5344CB8AC3E}">
        <p14:creationId xmlns:p14="http://schemas.microsoft.com/office/powerpoint/2010/main" val="327618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10-12 minutes</a:t>
            </a:r>
          </a:p>
          <a:p>
            <a:r>
              <a:rPr lang="en-US" dirty="0"/>
              <a:t>Cohort Default Rate, FLIRT</a:t>
            </a:r>
          </a:p>
          <a:p>
            <a:r>
              <a:rPr lang="en-US" dirty="0"/>
              <a:t>Funding</a:t>
            </a:r>
          </a:p>
          <a:p>
            <a:r>
              <a:rPr lang="en-US" dirty="0"/>
              <a:t>Campus expansion</a:t>
            </a:r>
          </a:p>
          <a:p>
            <a:r>
              <a:rPr lang="en-US" dirty="0"/>
              <a:t>Life after funding</a:t>
            </a:r>
          </a:p>
          <a:p>
            <a:r>
              <a:rPr lang="en-US" dirty="0"/>
              <a:t>Publications – PBS News Hour article, The Fed report.</a:t>
            </a:r>
          </a:p>
          <a:p>
            <a:r>
              <a:rPr lang="en-US" dirty="0"/>
              <a:t>History in pictures (Noraida?)</a:t>
            </a:r>
          </a:p>
        </p:txBody>
      </p:sp>
      <p:sp>
        <p:nvSpPr>
          <p:cNvPr id="4" name="Slide Number Placeholder 3"/>
          <p:cNvSpPr>
            <a:spLocks noGrp="1"/>
          </p:cNvSpPr>
          <p:nvPr>
            <p:ph type="sldNum" sz="quarter" idx="10"/>
          </p:nvPr>
        </p:nvSpPr>
        <p:spPr/>
        <p:txBody>
          <a:bodyPr/>
          <a:lstStyle/>
          <a:p>
            <a:fld id="{A035D710-E724-4E4C-8601-ADC0DB86EB55}" type="slidenum">
              <a:rPr lang="en-US" smtClean="0"/>
              <a:t>3</a:t>
            </a:fld>
            <a:endParaRPr lang="en-US"/>
          </a:p>
        </p:txBody>
      </p:sp>
    </p:spTree>
    <p:extLst>
      <p:ext uri="{BB962C8B-B14F-4D97-AF65-F5344CB8AC3E}">
        <p14:creationId xmlns:p14="http://schemas.microsoft.com/office/powerpoint/2010/main" val="280301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36</a:t>
            </a:fld>
            <a:endParaRPr lang="en-US"/>
          </a:p>
        </p:txBody>
      </p:sp>
    </p:spTree>
    <p:extLst>
      <p:ext uri="{BB962C8B-B14F-4D97-AF65-F5344CB8AC3E}">
        <p14:creationId xmlns:p14="http://schemas.microsoft.com/office/powerpoint/2010/main" val="5609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37</a:t>
            </a:fld>
            <a:endParaRPr lang="en-US"/>
          </a:p>
        </p:txBody>
      </p:sp>
    </p:spTree>
    <p:extLst>
      <p:ext uri="{BB962C8B-B14F-4D97-AF65-F5344CB8AC3E}">
        <p14:creationId xmlns:p14="http://schemas.microsoft.com/office/powerpoint/2010/main" val="1507403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Ambassadors share their experience – 5 minutes</a:t>
            </a:r>
          </a:p>
        </p:txBody>
      </p:sp>
      <p:sp>
        <p:nvSpPr>
          <p:cNvPr id="4" name="Slide Number Placeholder 3"/>
          <p:cNvSpPr>
            <a:spLocks noGrp="1"/>
          </p:cNvSpPr>
          <p:nvPr>
            <p:ph type="sldNum" sz="quarter" idx="10"/>
          </p:nvPr>
        </p:nvSpPr>
        <p:spPr/>
        <p:txBody>
          <a:bodyPr/>
          <a:lstStyle/>
          <a:p>
            <a:fld id="{A035D710-E724-4E4C-8601-ADC0DB86EB55}" type="slidenum">
              <a:rPr lang="en-US" smtClean="0"/>
              <a:t>39</a:t>
            </a:fld>
            <a:endParaRPr lang="en-US"/>
          </a:p>
        </p:txBody>
      </p:sp>
    </p:spTree>
    <p:extLst>
      <p:ext uri="{BB962C8B-B14F-4D97-AF65-F5344CB8AC3E}">
        <p14:creationId xmlns:p14="http://schemas.microsoft.com/office/powerpoint/2010/main" val="331887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Internal team assembled to discuss CDR</a:t>
            </a:r>
          </a:p>
          <a:p>
            <a:r>
              <a:rPr lang="en-US" baseline="0" dirty="0"/>
              <a:t>Who was on the committee?</a:t>
            </a:r>
          </a:p>
          <a:p>
            <a:r>
              <a:rPr lang="en-US" baseline="0" dirty="0"/>
              <a:t>What was learned?</a:t>
            </a:r>
          </a:p>
        </p:txBody>
      </p:sp>
      <p:sp>
        <p:nvSpPr>
          <p:cNvPr id="4" name="Slide Number Placeholder 3"/>
          <p:cNvSpPr>
            <a:spLocks noGrp="1"/>
          </p:cNvSpPr>
          <p:nvPr>
            <p:ph type="sldNum" sz="quarter" idx="10"/>
          </p:nvPr>
        </p:nvSpPr>
        <p:spPr/>
        <p:txBody>
          <a:bodyPr/>
          <a:lstStyle/>
          <a:p>
            <a:fld id="{A035D710-E724-4E4C-8601-ADC0DB86EB55}" type="slidenum">
              <a:rPr lang="en-US" smtClean="0"/>
              <a:t>4</a:t>
            </a:fld>
            <a:endParaRPr lang="en-US"/>
          </a:p>
        </p:txBody>
      </p:sp>
    </p:spTree>
    <p:extLst>
      <p:ext uri="{BB962C8B-B14F-4D97-AF65-F5344CB8AC3E}">
        <p14:creationId xmlns:p14="http://schemas.microsoft.com/office/powerpoint/2010/main" val="410615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the work of the FLIRT committee, two important initiatives were created: A peer-to-peer financial literacy program and a loan default prevention program</a:t>
            </a:r>
          </a:p>
          <a:p>
            <a:endParaRPr lang="en-US" dirty="0"/>
          </a:p>
          <a:p>
            <a:r>
              <a:rPr lang="en-US" dirty="0"/>
              <a:t>* Add pictures here</a:t>
            </a:r>
          </a:p>
        </p:txBody>
      </p:sp>
      <p:sp>
        <p:nvSpPr>
          <p:cNvPr id="4" name="Slide Number Placeholder 3"/>
          <p:cNvSpPr>
            <a:spLocks noGrp="1"/>
          </p:cNvSpPr>
          <p:nvPr>
            <p:ph type="sldNum" sz="quarter" idx="10"/>
          </p:nvPr>
        </p:nvSpPr>
        <p:spPr/>
        <p:txBody>
          <a:bodyPr/>
          <a:lstStyle/>
          <a:p>
            <a:fld id="{A035D710-E724-4E4C-8601-ADC0DB86EB55}" type="slidenum">
              <a:rPr lang="en-US" smtClean="0"/>
              <a:t>5</a:t>
            </a:fld>
            <a:endParaRPr lang="en-US"/>
          </a:p>
        </p:txBody>
      </p:sp>
    </p:spTree>
    <p:extLst>
      <p:ext uri="{BB962C8B-B14F-4D97-AF65-F5344CB8AC3E}">
        <p14:creationId xmlns:p14="http://schemas.microsoft.com/office/powerpoint/2010/main" val="51658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2008</a:t>
            </a:r>
            <a:r>
              <a:rPr lang="en-US" baseline="0" dirty="0"/>
              <a:t> I began as Coordinator of Financial Aid at the Osceola Campus, I noticed on campus when financial aid was disbursed there was a buzz in the air! Excitement building and then we had several work study students in the office discussing how they were going to spend their. Buying the latest cell phone, I would see more students on campus with Starbucks coffee cups in their hands and I would notice that when Summer registration came around that students has empty pockets and came into the office asking for scholarship information funds to cover the summer term. </a:t>
            </a:r>
          </a:p>
          <a:p>
            <a:endParaRPr lang="en-US" baseline="0" dirty="0"/>
          </a:p>
          <a:p>
            <a:r>
              <a:rPr lang="en-US" baseline="0" dirty="0"/>
              <a:t>So I decided we needed student behavior to change…. I decided to put three student work study students together and asked them what their money management skills were like? I asked them what did they do with their financial aid refund check? It was interesting and fascinating at the same time! These students began having a conversation about their money habits and gave each other ideas on how to better manage their money.</a:t>
            </a:r>
          </a:p>
          <a:p>
            <a:r>
              <a:rPr lang="en-US" baseline="0" dirty="0"/>
              <a:t>This is when I decided to create the Financial Learning Ambassador Program. I changed what I called them from Work Study to Ambassadors, by simple changing their name empowered them to behave different. They felt their mission was different. So we went and created home made tee shirts and began to make to integrate with Student Development Activities, clubs and organization. </a:t>
            </a:r>
          </a:p>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6</a:t>
            </a:fld>
            <a:endParaRPr lang="en-US"/>
          </a:p>
        </p:txBody>
      </p:sp>
    </p:spTree>
    <p:extLst>
      <p:ext uri="{BB962C8B-B14F-4D97-AF65-F5344CB8AC3E}">
        <p14:creationId xmlns:p14="http://schemas.microsoft.com/office/powerpoint/2010/main" val="91488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Financial Literacy initiative and research team went traveling to various</a:t>
            </a:r>
            <a:r>
              <a:rPr lang="en-US" baseline="0" dirty="0"/>
              <a:t> campuses and showcased the Financial Learning Ambassador Program </a:t>
            </a:r>
          </a:p>
          <a:p>
            <a:r>
              <a:rPr lang="en-US" baseline="0" dirty="0"/>
              <a:t>USA Funds showed interest and in our program and did a site visit and offered to provide us a 3 year $25,000 USA Grant to implement the program on all of our campuses. </a:t>
            </a:r>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7</a:t>
            </a:fld>
            <a:endParaRPr lang="en-US"/>
          </a:p>
        </p:txBody>
      </p:sp>
    </p:spTree>
    <p:extLst>
      <p:ext uri="{BB962C8B-B14F-4D97-AF65-F5344CB8AC3E}">
        <p14:creationId xmlns:p14="http://schemas.microsoft.com/office/powerpoint/2010/main" val="2274541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 of the logo here</a:t>
            </a:r>
          </a:p>
        </p:txBody>
      </p:sp>
      <p:sp>
        <p:nvSpPr>
          <p:cNvPr id="4" name="Slide Number Placeholder 3"/>
          <p:cNvSpPr>
            <a:spLocks noGrp="1"/>
          </p:cNvSpPr>
          <p:nvPr>
            <p:ph type="sldNum" sz="quarter" idx="10"/>
          </p:nvPr>
        </p:nvSpPr>
        <p:spPr/>
        <p:txBody>
          <a:bodyPr/>
          <a:lstStyle/>
          <a:p>
            <a:fld id="{A035D710-E724-4E4C-8601-ADC0DB86EB55}" type="slidenum">
              <a:rPr lang="en-US" smtClean="0"/>
              <a:t>8</a:t>
            </a:fld>
            <a:endParaRPr lang="en-US"/>
          </a:p>
        </p:txBody>
      </p:sp>
    </p:spTree>
    <p:extLst>
      <p:ext uri="{BB962C8B-B14F-4D97-AF65-F5344CB8AC3E}">
        <p14:creationId xmlns:p14="http://schemas.microsoft.com/office/powerpoint/2010/main" val="464590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D710-E724-4E4C-8601-ADC0DB86EB55}" type="slidenum">
              <a:rPr lang="en-US" smtClean="0"/>
              <a:t>10</a:t>
            </a:fld>
            <a:endParaRPr lang="en-US"/>
          </a:p>
        </p:txBody>
      </p:sp>
    </p:spTree>
    <p:extLst>
      <p:ext uri="{BB962C8B-B14F-4D97-AF65-F5344CB8AC3E}">
        <p14:creationId xmlns:p14="http://schemas.microsoft.com/office/powerpoint/2010/main" val="129018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question – 5 minutes</a:t>
            </a:r>
          </a:p>
          <a:p>
            <a:endParaRPr lang="en-US" dirty="0"/>
          </a:p>
          <a:p>
            <a:r>
              <a:rPr lang="en-US" dirty="0"/>
              <a:t>By a show of hands, how many of you have financial learning/ financial literacy program at your institutions?</a:t>
            </a:r>
          </a:p>
          <a:p>
            <a:r>
              <a:rPr lang="en-US" dirty="0"/>
              <a:t>How has it been received so far?</a:t>
            </a:r>
          </a:p>
        </p:txBody>
      </p:sp>
      <p:sp>
        <p:nvSpPr>
          <p:cNvPr id="4" name="Slide Number Placeholder 3"/>
          <p:cNvSpPr>
            <a:spLocks noGrp="1"/>
          </p:cNvSpPr>
          <p:nvPr>
            <p:ph type="sldNum" sz="quarter" idx="10"/>
          </p:nvPr>
        </p:nvSpPr>
        <p:spPr/>
        <p:txBody>
          <a:bodyPr/>
          <a:lstStyle/>
          <a:p>
            <a:fld id="{A035D710-E724-4E4C-8601-ADC0DB86EB55}" type="slidenum">
              <a:rPr lang="en-US" smtClean="0"/>
              <a:t>12</a:t>
            </a:fld>
            <a:endParaRPr lang="en-US"/>
          </a:p>
        </p:txBody>
      </p:sp>
    </p:spTree>
    <p:extLst>
      <p:ext uri="{BB962C8B-B14F-4D97-AF65-F5344CB8AC3E}">
        <p14:creationId xmlns:p14="http://schemas.microsoft.com/office/powerpoint/2010/main" val="937910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50732" y="2763952"/>
            <a:ext cx="7574240" cy="1405145"/>
          </a:xfrm>
        </p:spPr>
        <p:txBody>
          <a:bodyPr anchor="b"/>
          <a:lstStyle>
            <a:lvl1pPr algn="ctr">
              <a:defRPr sz="4000" b="0" i="0">
                <a:latin typeface="Palatino"/>
                <a:cs typeface="Palatino"/>
              </a:defRPr>
            </a:lvl1pPr>
          </a:lstStyle>
          <a:p>
            <a:r>
              <a:rPr lang="en-US" dirty="0"/>
              <a:t>Click To Edit Master Title</a:t>
            </a:r>
          </a:p>
        </p:txBody>
      </p:sp>
      <p:sp>
        <p:nvSpPr>
          <p:cNvPr id="3" name="Subtitle 2"/>
          <p:cNvSpPr>
            <a:spLocks noGrp="1"/>
          </p:cNvSpPr>
          <p:nvPr>
            <p:ph type="subTitle" idx="1"/>
          </p:nvPr>
        </p:nvSpPr>
        <p:spPr>
          <a:xfrm>
            <a:off x="850732" y="4245295"/>
            <a:ext cx="7574240" cy="838200"/>
          </a:xfrm>
        </p:spPr>
        <p:txBody>
          <a:bodyPr>
            <a:normAutofit/>
          </a:bodyPr>
          <a:lstStyle>
            <a:lvl1pPr marL="0" indent="0" algn="ctr">
              <a:buNone/>
              <a:defRPr sz="2000">
                <a:solidFill>
                  <a:srgbClr val="63646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3826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28800" y="2514600"/>
            <a:ext cx="5486400" cy="1752600"/>
          </a:xfrm>
        </p:spPr>
        <p:txBody>
          <a:bodyPr/>
          <a:lstStyle>
            <a:lvl1pPr algn="ctr">
              <a:defRPr sz="3600" b="0" i="0">
                <a:solidFill>
                  <a:schemeClr val="bg1"/>
                </a:solidFill>
                <a:latin typeface="Palatino"/>
                <a:cs typeface="Palatino"/>
              </a:defRPr>
            </a:lvl1pPr>
          </a:lstStyle>
          <a:p>
            <a:r>
              <a:rPr lang="en-US"/>
              <a:t>Click to edit Master title style</a:t>
            </a:r>
            <a:endParaRPr lang="en-US" dirty="0"/>
          </a:p>
        </p:txBody>
      </p:sp>
      <p:sp>
        <p:nvSpPr>
          <p:cNvPr id="5" name="Text Placeholder 2"/>
          <p:cNvSpPr>
            <a:spLocks noGrp="1"/>
          </p:cNvSpPr>
          <p:nvPr>
            <p:ph type="body" idx="1"/>
          </p:nvPr>
        </p:nvSpPr>
        <p:spPr>
          <a:xfrm>
            <a:off x="1828800" y="4343400"/>
            <a:ext cx="5486400" cy="838200"/>
          </a:xfrm>
        </p:spPr>
        <p:txBody>
          <a:bodyPr>
            <a:normAutofit/>
          </a:bodyPr>
          <a:lstStyle>
            <a:lvl1pPr marL="0" indent="0" algn="ctr">
              <a:buNone/>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4541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143000" y="1257300"/>
            <a:ext cx="6858000" cy="812800"/>
          </a:xfrm>
        </p:spPr>
        <p:txBody>
          <a:bodyPr/>
          <a:lstStyle>
            <a:lvl1pPr>
              <a:defRPr sz="3200" b="0" i="0">
                <a:latin typeface="Palatino"/>
                <a:cs typeface="Palatino"/>
              </a:defRPr>
            </a:lvl1pPr>
          </a:lstStyle>
          <a:p>
            <a:r>
              <a:rPr lang="en-US"/>
              <a:t>Click to edit Master title style</a:t>
            </a:r>
            <a:endParaRPr lang="en-US" dirty="0"/>
          </a:p>
        </p:txBody>
      </p:sp>
      <p:sp>
        <p:nvSpPr>
          <p:cNvPr id="6" name="Content Placeholder 2"/>
          <p:cNvSpPr>
            <a:spLocks noGrp="1"/>
          </p:cNvSpPr>
          <p:nvPr>
            <p:ph idx="1"/>
          </p:nvPr>
        </p:nvSpPr>
        <p:spPr>
          <a:xfrm>
            <a:off x="1143000" y="2286001"/>
            <a:ext cx="6858000" cy="3505200"/>
          </a:xfrm>
        </p:spPr>
        <p:txBody>
          <a:bodyPr/>
          <a:lstStyle>
            <a:lvl1pPr>
              <a:defRPr>
                <a:solidFill>
                  <a:srgbClr val="636463"/>
                </a:solidFill>
              </a:defRPr>
            </a:lvl1pPr>
            <a:lvl2pPr>
              <a:defRPr>
                <a:solidFill>
                  <a:srgbClr val="828381"/>
                </a:solidFill>
              </a:defRPr>
            </a:lvl2pPr>
            <a:lvl3pPr>
              <a:defRPr>
                <a:solidFill>
                  <a:srgbClr val="828381"/>
                </a:solidFill>
              </a:defRPr>
            </a:lvl3pPr>
            <a:lvl4pPr>
              <a:defRPr>
                <a:solidFill>
                  <a:srgbClr val="828381"/>
                </a:solidFill>
              </a:defRPr>
            </a:lvl4pPr>
            <a:lvl5pPr>
              <a:defRPr>
                <a:solidFill>
                  <a:srgbClr val="82838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47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143000" y="1257300"/>
            <a:ext cx="6858000" cy="812800"/>
          </a:xfrm>
        </p:spPr>
        <p:txBody>
          <a:bodyPr/>
          <a:lstStyle>
            <a:lvl1pPr>
              <a:defRPr sz="3200" b="0" i="0">
                <a:latin typeface="Palatino"/>
                <a:cs typeface="Palatino"/>
              </a:defRPr>
            </a:lvl1pPr>
          </a:lstStyle>
          <a:p>
            <a:r>
              <a:rPr lang="en-US"/>
              <a:t>Click to edit Master title style</a:t>
            </a:r>
            <a:endParaRPr lang="en-US" dirty="0"/>
          </a:p>
        </p:txBody>
      </p:sp>
      <p:sp>
        <p:nvSpPr>
          <p:cNvPr id="6" name="Content Placeholder 2"/>
          <p:cNvSpPr>
            <a:spLocks noGrp="1"/>
          </p:cNvSpPr>
          <p:nvPr>
            <p:ph sz="half" idx="1"/>
          </p:nvPr>
        </p:nvSpPr>
        <p:spPr>
          <a:xfrm>
            <a:off x="1143000" y="2235201"/>
            <a:ext cx="3352800" cy="3594100"/>
          </a:xfrm>
        </p:spPr>
        <p:txBody>
          <a:bodyPr/>
          <a:lstStyle>
            <a:lvl1pPr>
              <a:defRPr sz="2000">
                <a:solidFill>
                  <a:srgbClr val="636463"/>
                </a:solidFill>
              </a:defRPr>
            </a:lvl1pPr>
            <a:lvl2pPr>
              <a:defRPr sz="2000">
                <a:solidFill>
                  <a:srgbClr val="828381"/>
                </a:solidFill>
              </a:defRPr>
            </a:lvl2pPr>
            <a:lvl3pPr>
              <a:defRPr sz="2000">
                <a:solidFill>
                  <a:srgbClr val="828381"/>
                </a:solidFill>
              </a:defRPr>
            </a:lvl3pPr>
            <a:lvl4pPr>
              <a:defRPr sz="2000">
                <a:solidFill>
                  <a:srgbClr val="828381"/>
                </a:solidFill>
              </a:defRPr>
            </a:lvl4pPr>
            <a:lvl5pPr>
              <a:defRPr sz="2000">
                <a:solidFill>
                  <a:srgbClr val="82838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half" idx="2"/>
          </p:nvPr>
        </p:nvSpPr>
        <p:spPr>
          <a:xfrm>
            <a:off x="4648200" y="2235201"/>
            <a:ext cx="3352800" cy="3594100"/>
          </a:xfrm>
        </p:spPr>
        <p:txBody>
          <a:bodyPr/>
          <a:lstStyle>
            <a:lvl1pPr>
              <a:defRPr sz="2000">
                <a:solidFill>
                  <a:srgbClr val="636463"/>
                </a:solidFill>
              </a:defRPr>
            </a:lvl1pPr>
            <a:lvl2pPr>
              <a:defRPr sz="2000">
                <a:solidFill>
                  <a:srgbClr val="828381"/>
                </a:solidFill>
              </a:defRPr>
            </a:lvl2pPr>
            <a:lvl3pPr>
              <a:defRPr sz="2000">
                <a:solidFill>
                  <a:srgbClr val="828381"/>
                </a:solidFill>
              </a:defRPr>
            </a:lvl3pPr>
            <a:lvl4pPr>
              <a:defRPr sz="2000">
                <a:solidFill>
                  <a:srgbClr val="828381"/>
                </a:solidFill>
              </a:defRPr>
            </a:lvl4pPr>
            <a:lvl5pPr>
              <a:defRPr sz="2000">
                <a:solidFill>
                  <a:srgbClr val="82838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62745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257300"/>
            <a:ext cx="7315200" cy="8128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14400" y="2286001"/>
            <a:ext cx="7315200" cy="3657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000" baseline="0">
                <a:solidFill>
                  <a:schemeClr val="tx1">
                    <a:tint val="75000"/>
                  </a:schemeClr>
                </a:solidFill>
                <a:latin typeface="Arial"/>
              </a:defRPr>
            </a:lvl1pPr>
          </a:lstStyle>
          <a:p>
            <a:fld id="{D1876096-48DE-4E3E-B875-0FE97A93BA94}" type="slidenum">
              <a:rPr lang="en-US" smtClean="0"/>
              <a:pPr/>
              <a:t>‹#›</a:t>
            </a:fld>
            <a:endParaRPr lang="en-US"/>
          </a:p>
        </p:txBody>
      </p:sp>
      <p:sp>
        <p:nvSpPr>
          <p:cNvPr id="5" name="Footer Placeholder 4"/>
          <p:cNvSpPr>
            <a:spLocks noGrp="1"/>
          </p:cNvSpPr>
          <p:nvPr>
            <p:ph type="ftr" sz="quarter" idx="3"/>
          </p:nvPr>
        </p:nvSpPr>
        <p:spPr>
          <a:xfrm>
            <a:off x="914400" y="6356352"/>
            <a:ext cx="5105400" cy="365125"/>
          </a:xfrm>
          <a:prstGeom prst="rect">
            <a:avLst/>
          </a:prstGeom>
        </p:spPr>
        <p:txBody>
          <a:bodyPr vert="horz" lIns="91440" tIns="45720" rIns="91440" bIns="45720" rtlCol="0" anchor="ctr"/>
          <a:lstStyle>
            <a:lvl1pPr algn="l">
              <a:defRPr sz="1000" cap="all" baseline="0">
                <a:solidFill>
                  <a:schemeClr val="tx1">
                    <a:tint val="75000"/>
                  </a:schemeClr>
                </a:solidFill>
                <a:latin typeface="Arial"/>
              </a:defRPr>
            </a:lvl1pPr>
          </a:lstStyle>
          <a:p>
            <a:endParaRPr lang="en-US"/>
          </a:p>
        </p:txBody>
      </p:sp>
    </p:spTree>
    <p:extLst>
      <p:ext uri="{BB962C8B-B14F-4D97-AF65-F5344CB8AC3E}">
        <p14:creationId xmlns:p14="http://schemas.microsoft.com/office/powerpoint/2010/main" val="4163481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457200" rtl="0" eaLnBrk="1" latinLnBrk="0" hangingPunct="1">
        <a:spcBef>
          <a:spcPct val="0"/>
        </a:spcBef>
        <a:buNone/>
        <a:defRPr sz="4000" b="1" i="0" kern="1200">
          <a:solidFill>
            <a:srgbClr val="99201C"/>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www.youtube.com/embed/G7Uge0-IebQ"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xml"/><Relationship Id="rId1" Type="http://schemas.openxmlformats.org/officeDocument/2006/relationships/video" Target="https://www.youtube.com/embed/CB2Q0CoDYrU"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7714" y="1345086"/>
            <a:ext cx="7574240" cy="1405145"/>
          </a:xfrm>
        </p:spPr>
        <p:txBody>
          <a:bodyPr/>
          <a:lstStyle/>
          <a:p>
            <a:r>
              <a:rPr lang="en-US" dirty="0"/>
              <a:t>Financial Learning at Valencia</a:t>
            </a:r>
          </a:p>
        </p:txBody>
      </p:sp>
      <p:sp>
        <p:nvSpPr>
          <p:cNvPr id="3" name="Subtitle 2"/>
          <p:cNvSpPr>
            <a:spLocks noGrp="1"/>
          </p:cNvSpPr>
          <p:nvPr>
            <p:ph type="subTitle" idx="1"/>
          </p:nvPr>
        </p:nvSpPr>
        <p:spPr>
          <a:xfrm>
            <a:off x="753750" y="2995720"/>
            <a:ext cx="7574240" cy="1204140"/>
          </a:xfrm>
        </p:spPr>
        <p:txBody>
          <a:bodyPr>
            <a:normAutofit fontScale="92500" lnSpcReduction="20000"/>
          </a:bodyPr>
          <a:lstStyle/>
          <a:p>
            <a:r>
              <a:rPr lang="en-US" dirty="0"/>
              <a:t>Ilia </a:t>
            </a:r>
            <a:r>
              <a:rPr lang="en-US" dirty="0" smtClean="0"/>
              <a:t>Cordero </a:t>
            </a:r>
            <a:endParaRPr lang="en-US" dirty="0"/>
          </a:p>
          <a:p>
            <a:r>
              <a:rPr lang="en-US" dirty="0"/>
              <a:t>Assistant Director, Financial Aid</a:t>
            </a:r>
          </a:p>
          <a:p>
            <a:r>
              <a:rPr lang="en-US" dirty="0"/>
              <a:t>Osceola, Lake Nona, and Poinciana </a:t>
            </a:r>
            <a:r>
              <a:rPr lang="en-US" dirty="0" smtClean="0"/>
              <a:t>Campuses</a:t>
            </a:r>
          </a:p>
          <a:p>
            <a:r>
              <a:rPr lang="en-US" dirty="0" smtClean="0"/>
              <a:t>Co-Presenters: Kathy Suarez &amp; Odette De Leon</a:t>
            </a:r>
          </a:p>
          <a:p>
            <a:endParaRPr lang="en-US" dirty="0"/>
          </a:p>
        </p:txBody>
      </p:sp>
      <p:pic>
        <p:nvPicPr>
          <p:cNvPr id="6" name="Content Placeholder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49383" y="4324898"/>
            <a:ext cx="2045235" cy="2328421"/>
          </a:xfrm>
          <a:prstGeom prst="rect">
            <a:avLst/>
          </a:prstGeom>
        </p:spPr>
      </p:pic>
    </p:spTree>
    <p:extLst>
      <p:ext uri="{BB962C8B-B14F-4D97-AF65-F5344CB8AC3E}">
        <p14:creationId xmlns:p14="http://schemas.microsoft.com/office/powerpoint/2010/main" val="758489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22727"/>
            <a:ext cx="6858000" cy="812800"/>
          </a:xfrm>
        </p:spPr>
        <p:txBody>
          <a:bodyPr/>
          <a:lstStyle/>
          <a:p>
            <a:r>
              <a:rPr lang="en-US" dirty="0"/>
              <a:t>Wheels in Motion (Spring 2011)</a:t>
            </a:r>
          </a:p>
        </p:txBody>
      </p:sp>
      <p:sp>
        <p:nvSpPr>
          <p:cNvPr id="3" name="Content Placeholder 2"/>
          <p:cNvSpPr>
            <a:spLocks noGrp="1"/>
          </p:cNvSpPr>
          <p:nvPr>
            <p:ph idx="1"/>
          </p:nvPr>
        </p:nvSpPr>
        <p:spPr>
          <a:xfrm>
            <a:off x="1143000" y="1535526"/>
            <a:ext cx="6858000" cy="4316633"/>
          </a:xfrm>
        </p:spPr>
        <p:txBody>
          <a:bodyPr>
            <a:normAutofit/>
          </a:bodyPr>
          <a:lstStyle/>
          <a:p>
            <a:r>
              <a:rPr lang="en-US" dirty="0"/>
              <a:t>Funds are used to purchase promotional items:</a:t>
            </a:r>
          </a:p>
          <a:p>
            <a:pPr lvl="1"/>
            <a:r>
              <a:rPr lang="en-US" dirty="0"/>
              <a:t>Uniforms</a:t>
            </a:r>
          </a:p>
          <a:p>
            <a:pPr lvl="1"/>
            <a:r>
              <a:rPr lang="en-US" dirty="0"/>
              <a:t>Tablecloths</a:t>
            </a:r>
          </a:p>
          <a:p>
            <a:pPr lvl="1"/>
            <a:r>
              <a:rPr lang="en-US" dirty="0"/>
              <a:t>Marketing flags</a:t>
            </a:r>
          </a:p>
          <a:p>
            <a:pPr lvl="1"/>
            <a:r>
              <a:rPr lang="en-US" dirty="0"/>
              <a:t>Promotional items</a:t>
            </a:r>
          </a:p>
          <a:p>
            <a:r>
              <a:rPr lang="en-US" dirty="0"/>
              <a:t>The infamous “Money Tree” is born</a:t>
            </a:r>
          </a:p>
          <a:p>
            <a:r>
              <a:rPr lang="en-US" dirty="0"/>
              <a:t>Mission and Vision</a:t>
            </a:r>
          </a:p>
          <a:p>
            <a:endParaRPr lang="en-US" dirty="0"/>
          </a:p>
        </p:txBody>
      </p:sp>
    </p:spTree>
    <p:extLst>
      <p:ext uri="{BB962C8B-B14F-4D97-AF65-F5344CB8AC3E}">
        <p14:creationId xmlns:p14="http://schemas.microsoft.com/office/powerpoint/2010/main" val="2339477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39AB-6E24-45B1-8221-8DFB9EDD8C87}"/>
              </a:ext>
            </a:extLst>
          </p:cNvPr>
          <p:cNvSpPr>
            <a:spLocks noGrp="1"/>
          </p:cNvSpPr>
          <p:nvPr>
            <p:ph type="title"/>
          </p:nvPr>
        </p:nvSpPr>
        <p:spPr>
          <a:xfrm>
            <a:off x="1143000" y="729762"/>
            <a:ext cx="6858000" cy="812800"/>
          </a:xfrm>
        </p:spPr>
        <p:txBody>
          <a:bodyPr/>
          <a:lstStyle/>
          <a:p>
            <a:r>
              <a:rPr lang="en-US" dirty="0"/>
              <a:t>Mission and Vision</a:t>
            </a:r>
          </a:p>
        </p:txBody>
      </p:sp>
      <p:sp>
        <p:nvSpPr>
          <p:cNvPr id="3" name="Content Placeholder 2">
            <a:extLst>
              <a:ext uri="{FF2B5EF4-FFF2-40B4-BE49-F238E27FC236}">
                <a16:creationId xmlns:a16="http://schemas.microsoft.com/office/drawing/2014/main" id="{AAA5A1CA-D62B-4E6E-9E79-1D655919009A}"/>
              </a:ext>
            </a:extLst>
          </p:cNvPr>
          <p:cNvSpPr>
            <a:spLocks noGrp="1"/>
          </p:cNvSpPr>
          <p:nvPr>
            <p:ph idx="1"/>
          </p:nvPr>
        </p:nvSpPr>
        <p:spPr>
          <a:xfrm>
            <a:off x="1142999" y="1448970"/>
            <a:ext cx="6945923" cy="4304715"/>
          </a:xfrm>
        </p:spPr>
        <p:txBody>
          <a:bodyPr>
            <a:normAutofit/>
          </a:bodyPr>
          <a:lstStyle/>
          <a:p>
            <a:pPr marL="0" indent="0">
              <a:buNone/>
            </a:pPr>
            <a:r>
              <a:rPr lang="en-US" sz="2400" dirty="0"/>
              <a:t>The mission of the Financial Learning Ambassador Program is to promote financial literacy among the student body through peer-to-peer learning.</a:t>
            </a:r>
          </a:p>
          <a:p>
            <a:pPr marL="0" indent="0">
              <a:buNone/>
            </a:pPr>
            <a:endParaRPr lang="en-US" sz="2400" dirty="0"/>
          </a:p>
          <a:p>
            <a:pPr marL="0" indent="0">
              <a:buNone/>
            </a:pPr>
            <a:r>
              <a:rPr lang="en-US" sz="2400" dirty="0"/>
              <a:t>The program will empower Valencia students to improve their personal financial awareness, fostering a lifelong road to financial success.</a:t>
            </a:r>
          </a:p>
        </p:txBody>
      </p:sp>
    </p:spTree>
    <p:extLst>
      <p:ext uri="{BB962C8B-B14F-4D97-AF65-F5344CB8AC3E}">
        <p14:creationId xmlns:p14="http://schemas.microsoft.com/office/powerpoint/2010/main" val="2163325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A12D-6A58-4606-B54A-D79A4DD1053A}"/>
              </a:ext>
            </a:extLst>
          </p:cNvPr>
          <p:cNvSpPr>
            <a:spLocks noGrp="1"/>
          </p:cNvSpPr>
          <p:nvPr>
            <p:ph type="title"/>
          </p:nvPr>
        </p:nvSpPr>
        <p:spPr>
          <a:xfrm>
            <a:off x="1143000" y="729761"/>
            <a:ext cx="6858000" cy="812800"/>
          </a:xfrm>
        </p:spPr>
        <p:txBody>
          <a:bodyPr/>
          <a:lstStyle/>
          <a:p>
            <a:r>
              <a:rPr lang="en-US" dirty="0"/>
              <a:t>College-wide Expansion - 2011</a:t>
            </a:r>
          </a:p>
        </p:txBody>
      </p:sp>
      <p:sp>
        <p:nvSpPr>
          <p:cNvPr id="3" name="Content Placeholder 2">
            <a:extLst>
              <a:ext uri="{FF2B5EF4-FFF2-40B4-BE49-F238E27FC236}">
                <a16:creationId xmlns:a16="http://schemas.microsoft.com/office/drawing/2014/main" id="{5D000DB9-45E0-41A8-8410-1DF560776B42}"/>
              </a:ext>
            </a:extLst>
          </p:cNvPr>
          <p:cNvSpPr>
            <a:spLocks noGrp="1"/>
          </p:cNvSpPr>
          <p:nvPr>
            <p:ph idx="1"/>
          </p:nvPr>
        </p:nvSpPr>
        <p:spPr>
          <a:xfrm>
            <a:off x="1143000" y="1542561"/>
            <a:ext cx="6858000" cy="3505200"/>
          </a:xfrm>
        </p:spPr>
        <p:txBody>
          <a:bodyPr/>
          <a:lstStyle/>
          <a:p>
            <a:r>
              <a:rPr lang="en-US" dirty="0"/>
              <a:t>Advisors to the program are designated on each campus</a:t>
            </a:r>
          </a:p>
          <a:p>
            <a:r>
              <a:rPr lang="en-US" dirty="0"/>
              <a:t>Materials and supplies are distributed to the campuses</a:t>
            </a:r>
          </a:p>
          <a:p>
            <a:r>
              <a:rPr lang="en-US" dirty="0"/>
              <a:t>Ambassadors are hired, and the program begins to take shape</a:t>
            </a:r>
          </a:p>
          <a:p>
            <a:r>
              <a:rPr lang="en-US" dirty="0"/>
              <a:t>Audience question</a:t>
            </a:r>
          </a:p>
          <a:p>
            <a:endParaRPr lang="en-US" dirty="0"/>
          </a:p>
          <a:p>
            <a:endParaRPr lang="en-US" dirty="0"/>
          </a:p>
        </p:txBody>
      </p:sp>
    </p:spTree>
    <p:extLst>
      <p:ext uri="{BB962C8B-B14F-4D97-AF65-F5344CB8AC3E}">
        <p14:creationId xmlns:p14="http://schemas.microsoft.com/office/powerpoint/2010/main" val="3322749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1C5E7-39B8-4001-9730-6B1136061D5E}"/>
              </a:ext>
            </a:extLst>
          </p:cNvPr>
          <p:cNvSpPr>
            <a:spLocks noGrp="1"/>
          </p:cNvSpPr>
          <p:nvPr>
            <p:ph type="title"/>
          </p:nvPr>
        </p:nvSpPr>
        <p:spPr/>
        <p:txBody>
          <a:bodyPr/>
          <a:lstStyle/>
          <a:p>
            <a:r>
              <a:rPr lang="en-US" dirty="0"/>
              <a:t>Elements of Success</a:t>
            </a:r>
          </a:p>
        </p:txBody>
      </p:sp>
    </p:spTree>
    <p:extLst>
      <p:ext uri="{BB962C8B-B14F-4D97-AF65-F5344CB8AC3E}">
        <p14:creationId xmlns:p14="http://schemas.microsoft.com/office/powerpoint/2010/main" val="476545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Learning Ambassador Logo</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81150" y="2622550"/>
            <a:ext cx="2476500" cy="2819400"/>
          </a:xfrm>
        </p:spPr>
      </p:pic>
      <p:pic>
        <p:nvPicPr>
          <p:cNvPr id="6" name="Content Placeholder 5"/>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5131246" y="2070100"/>
            <a:ext cx="2987518" cy="4498851"/>
          </a:xfrm>
        </p:spPr>
      </p:pic>
    </p:spTree>
    <p:extLst>
      <p:ext uri="{BB962C8B-B14F-4D97-AF65-F5344CB8AC3E}">
        <p14:creationId xmlns:p14="http://schemas.microsoft.com/office/powerpoint/2010/main" val="409212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9" y="723117"/>
            <a:ext cx="6858000" cy="812800"/>
          </a:xfrm>
        </p:spPr>
        <p:txBody>
          <a:bodyPr/>
          <a:lstStyle/>
          <a:p>
            <a:pPr algn="ctr"/>
            <a:r>
              <a:rPr lang="en-US" dirty="0"/>
              <a:t>Partnerships</a:t>
            </a:r>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1038288" y="3892255"/>
            <a:ext cx="1613472" cy="1291892"/>
          </a:xfrm>
        </p:spPr>
      </p:pic>
      <p:sp>
        <p:nvSpPr>
          <p:cNvPr id="8" name="Content Placeholder 7"/>
          <p:cNvSpPr>
            <a:spLocks noGrp="1"/>
          </p:cNvSpPr>
          <p:nvPr>
            <p:ph sz="half" idx="1"/>
          </p:nvPr>
        </p:nvSpPr>
        <p:spPr>
          <a:xfrm>
            <a:off x="1142999" y="1535917"/>
            <a:ext cx="5328139" cy="3594100"/>
          </a:xfrm>
        </p:spPr>
        <p:txBody>
          <a:bodyPr>
            <a:normAutofit/>
          </a:bodyPr>
          <a:lstStyle/>
          <a:p>
            <a:r>
              <a:rPr lang="en-US" sz="2800" dirty="0"/>
              <a:t>USA Funds</a:t>
            </a:r>
          </a:p>
          <a:p>
            <a:r>
              <a:rPr lang="en-US" sz="2800" dirty="0"/>
              <a:t>Todd Romer </a:t>
            </a:r>
          </a:p>
          <a:p>
            <a:r>
              <a:rPr lang="en-US" sz="2800" dirty="0"/>
              <a:t>Jackie Cummings Koski</a:t>
            </a:r>
          </a:p>
          <a:p>
            <a:endParaRPr lang="en-US" sz="2800" dirty="0"/>
          </a:p>
        </p:txBody>
      </p:sp>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1122" y="3332967"/>
            <a:ext cx="1941341" cy="2909097"/>
          </a:xfrm>
          <a:prstGeom prst="rect">
            <a:avLst/>
          </a:prstGeom>
        </p:spPr>
      </p:pic>
      <p:pic>
        <p:nvPicPr>
          <p:cNvPr id="3" name="Picture 2">
            <a:extLst>
              <a:ext uri="{FF2B5EF4-FFF2-40B4-BE49-F238E27FC236}">
                <a16:creationId xmlns:a16="http://schemas.microsoft.com/office/drawing/2014/main" id="{581BB5E4-58D5-4A6E-B74A-5DA0A0292FA1}"/>
              </a:ext>
            </a:extLst>
          </p:cNvPr>
          <p:cNvPicPr>
            <a:picLocks noChangeAspect="1"/>
          </p:cNvPicPr>
          <p:nvPr/>
        </p:nvPicPr>
        <p:blipFill>
          <a:blip r:embed="rId4"/>
          <a:stretch>
            <a:fillRect/>
          </a:stretch>
        </p:blipFill>
        <p:spPr>
          <a:xfrm>
            <a:off x="6115980" y="3355439"/>
            <a:ext cx="2057349" cy="3006895"/>
          </a:xfrm>
          <a:prstGeom prst="rect">
            <a:avLst/>
          </a:prstGeom>
        </p:spPr>
      </p:pic>
    </p:spTree>
    <p:extLst>
      <p:ext uri="{BB962C8B-B14F-4D97-AF65-F5344CB8AC3E}">
        <p14:creationId xmlns:p14="http://schemas.microsoft.com/office/powerpoint/2010/main" val="3632247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64698" y="1688710"/>
            <a:ext cx="4118317" cy="3129475"/>
          </a:xfrm>
          <a:ln>
            <a:solidFill>
              <a:schemeClr val="tx1"/>
            </a:solidFill>
          </a:ln>
        </p:spPr>
        <p:txBody>
          <a:bodyPr/>
          <a:lstStyle/>
          <a:p>
            <a:pPr marL="0" indent="0">
              <a:buNone/>
            </a:pPr>
            <a:r>
              <a:rPr lang="en-US" dirty="0"/>
              <a:t>Student Development – No need to reinvent the wheel </a:t>
            </a:r>
          </a:p>
          <a:p>
            <a:pPr marL="0" indent="0">
              <a:buNone/>
            </a:pPr>
            <a:endParaRPr lang="en-US" dirty="0"/>
          </a:p>
        </p:txBody>
      </p:sp>
      <p:sp>
        <p:nvSpPr>
          <p:cNvPr id="2" name="Title 1"/>
          <p:cNvSpPr>
            <a:spLocks noGrp="1"/>
          </p:cNvSpPr>
          <p:nvPr>
            <p:ph type="title"/>
          </p:nvPr>
        </p:nvSpPr>
        <p:spPr>
          <a:xfrm>
            <a:off x="1283677" y="722727"/>
            <a:ext cx="6858000" cy="812800"/>
          </a:xfrm>
        </p:spPr>
        <p:txBody>
          <a:bodyPr/>
          <a:lstStyle/>
          <a:p>
            <a:pPr algn="ctr"/>
            <a:r>
              <a:rPr lang="en-US" dirty="0"/>
              <a:t>Partnerships</a:t>
            </a:r>
          </a:p>
        </p:txBody>
      </p:sp>
      <p:pic>
        <p:nvPicPr>
          <p:cNvPr id="5" name="Content Placeholder 4"/>
          <p:cNvPicPr>
            <a:picLocks noGrp="1" noChangeAspect="1"/>
          </p:cNvPicPr>
          <p:nvPr>
            <p:ph sz="half" idx="2"/>
          </p:nvPr>
        </p:nvPicPr>
        <p:blipFill>
          <a:blip r:embed="rId2"/>
          <a:stretch>
            <a:fillRect/>
          </a:stretch>
        </p:blipFill>
        <p:spPr>
          <a:xfrm>
            <a:off x="1923756" y="2835575"/>
            <a:ext cx="1600200" cy="1562100"/>
          </a:xfrm>
          <a:prstGeom prst="rect">
            <a:avLst/>
          </a:prstGeom>
        </p:spPr>
      </p:pic>
      <p:sp>
        <p:nvSpPr>
          <p:cNvPr id="7" name="Content Placeholder 2">
            <a:extLst>
              <a:ext uri="{FF2B5EF4-FFF2-40B4-BE49-F238E27FC236}">
                <a16:creationId xmlns:a16="http://schemas.microsoft.com/office/drawing/2014/main" id="{73EECA17-F844-4CEA-BF08-4E529F96605A}"/>
              </a:ext>
            </a:extLst>
          </p:cNvPr>
          <p:cNvSpPr txBox="1">
            <a:spLocks/>
          </p:cNvSpPr>
          <p:nvPr/>
        </p:nvSpPr>
        <p:spPr>
          <a:xfrm>
            <a:off x="4211738" y="2920717"/>
            <a:ext cx="4587605" cy="3255395"/>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636463"/>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82838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82838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82838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82838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u="sng" dirty="0"/>
              <a:t>SLS 1122 – New Student Experience</a:t>
            </a:r>
          </a:p>
          <a:p>
            <a:r>
              <a:rPr lang="en-US" dirty="0"/>
              <a:t> One of the highest enrolled courses</a:t>
            </a:r>
          </a:p>
          <a:p>
            <a:r>
              <a:rPr lang="en-US" dirty="0"/>
              <a:t>required for all AA and some AS Degrees</a:t>
            </a:r>
          </a:p>
          <a:p>
            <a:endParaRPr lang="en-US" dirty="0"/>
          </a:p>
        </p:txBody>
      </p:sp>
      <p:pic>
        <p:nvPicPr>
          <p:cNvPr id="6" name="Picture 5"/>
          <p:cNvPicPr>
            <a:picLocks noChangeAspect="1"/>
          </p:cNvPicPr>
          <p:nvPr/>
        </p:nvPicPr>
        <p:blipFill>
          <a:blip r:embed="rId3"/>
          <a:stretch>
            <a:fillRect/>
          </a:stretch>
        </p:blipFill>
        <p:spPr>
          <a:xfrm>
            <a:off x="4262402" y="4943233"/>
            <a:ext cx="4486275" cy="752475"/>
          </a:xfrm>
          <a:prstGeom prst="rect">
            <a:avLst/>
          </a:prstGeom>
        </p:spPr>
      </p:pic>
    </p:spTree>
    <p:extLst>
      <p:ext uri="{BB962C8B-B14F-4D97-AF65-F5344CB8AC3E}">
        <p14:creationId xmlns:p14="http://schemas.microsoft.com/office/powerpoint/2010/main" val="13388073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2999" y="473529"/>
            <a:ext cx="6858000" cy="861786"/>
          </a:xfrm>
        </p:spPr>
        <p:txBody>
          <a:bodyPr/>
          <a:lstStyle/>
          <a:p>
            <a:r>
              <a:rPr lang="en-US" dirty="0"/>
              <a:t>Key Partnerships-Grad Ready </a:t>
            </a:r>
          </a:p>
        </p:txBody>
      </p:sp>
      <p:pic>
        <p:nvPicPr>
          <p:cNvPr id="7" name="Content Placeholder 6"/>
          <p:cNvPicPr>
            <a:picLocks noGrp="1" noChangeAspect="1"/>
          </p:cNvPicPr>
          <p:nvPr>
            <p:ph idx="1"/>
          </p:nvPr>
        </p:nvPicPr>
        <p:blipFill rotWithShape="1">
          <a:blip r:embed="rId3"/>
          <a:srcRect b="8830"/>
          <a:stretch/>
        </p:blipFill>
        <p:spPr>
          <a:xfrm>
            <a:off x="861060" y="1629229"/>
            <a:ext cx="7421880" cy="5045898"/>
          </a:xfrm>
          <a:prstGeom prst="rect">
            <a:avLst/>
          </a:prstGeom>
        </p:spPr>
      </p:pic>
    </p:spTree>
    <p:extLst>
      <p:ext uri="{BB962C8B-B14F-4D97-AF65-F5344CB8AC3E}">
        <p14:creationId xmlns:p14="http://schemas.microsoft.com/office/powerpoint/2010/main" val="1405236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36795"/>
            <a:ext cx="6858000" cy="812800"/>
          </a:xfrm>
        </p:spPr>
        <p:txBody>
          <a:bodyPr/>
          <a:lstStyle/>
          <a:p>
            <a:pPr algn="ctr"/>
            <a:r>
              <a:rPr lang="en-US" dirty="0" err="1"/>
              <a:t>GradReady</a:t>
            </a:r>
            <a:endParaRPr lang="en-US" dirty="0"/>
          </a:p>
        </p:txBody>
      </p:sp>
      <p:pic>
        <p:nvPicPr>
          <p:cNvPr id="4" name="G7Uge0-IebQ"/>
          <p:cNvPicPr>
            <a:picLocks noGrp="1" noRot="1" noChangeAspect="1"/>
          </p:cNvPicPr>
          <p:nvPr>
            <p:ph idx="1"/>
            <a:videoFile r:link="rId1"/>
          </p:nvPr>
        </p:nvPicPr>
        <p:blipFill>
          <a:blip r:embed="rId4"/>
          <a:stretch>
            <a:fillRect/>
          </a:stretch>
        </p:blipFill>
        <p:spPr>
          <a:xfrm>
            <a:off x="771964" y="1752707"/>
            <a:ext cx="7600071" cy="4275040"/>
          </a:xfrm>
          <a:prstGeom prst="rect">
            <a:avLst/>
          </a:prstGeom>
        </p:spPr>
      </p:pic>
    </p:spTree>
    <p:extLst>
      <p:ext uri="{BB962C8B-B14F-4D97-AF65-F5344CB8AC3E}">
        <p14:creationId xmlns:p14="http://schemas.microsoft.com/office/powerpoint/2010/main" val="2087552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Partnership-Student Success Faculty</a:t>
            </a:r>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a:p>
          <a:p>
            <a:r>
              <a:rPr lang="en-US" dirty="0"/>
              <a:t>Heather Ramsier- Faculty created assignments that aligned with Grad Ready</a:t>
            </a:r>
          </a:p>
          <a:p>
            <a:endParaRPr lang="en-US" dirty="0"/>
          </a:p>
          <a:p>
            <a:endParaRPr lang="en-US" dirty="0"/>
          </a:p>
        </p:txBody>
      </p:sp>
    </p:spTree>
    <p:extLst>
      <p:ext uri="{BB962C8B-B14F-4D97-AF65-F5344CB8AC3E}">
        <p14:creationId xmlns:p14="http://schemas.microsoft.com/office/powerpoint/2010/main" val="2239955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5A73-273C-4691-A349-E24BE667DEAC}"/>
              </a:ext>
            </a:extLst>
          </p:cNvPr>
          <p:cNvSpPr>
            <a:spLocks noGrp="1"/>
          </p:cNvSpPr>
          <p:nvPr>
            <p:ph type="title"/>
          </p:nvPr>
        </p:nvSpPr>
        <p:spPr>
          <a:xfrm>
            <a:off x="1143000" y="757897"/>
            <a:ext cx="6858000" cy="812800"/>
          </a:xfrm>
        </p:spPr>
        <p:txBody>
          <a:bodyPr/>
          <a:lstStyle/>
          <a:p>
            <a:r>
              <a:rPr lang="en-US" dirty="0"/>
              <a:t>Today</a:t>
            </a:r>
          </a:p>
        </p:txBody>
      </p:sp>
      <p:sp>
        <p:nvSpPr>
          <p:cNvPr id="3" name="Content Placeholder 2">
            <a:extLst>
              <a:ext uri="{FF2B5EF4-FFF2-40B4-BE49-F238E27FC236}">
                <a16:creationId xmlns:a16="http://schemas.microsoft.com/office/drawing/2014/main" id="{8BF78C32-3EEA-4CAB-AE82-AAB6EEE44475}"/>
              </a:ext>
            </a:extLst>
          </p:cNvPr>
          <p:cNvSpPr>
            <a:spLocks noGrp="1"/>
          </p:cNvSpPr>
          <p:nvPr>
            <p:ph idx="1"/>
          </p:nvPr>
        </p:nvSpPr>
        <p:spPr>
          <a:xfrm>
            <a:off x="1143000" y="1624820"/>
            <a:ext cx="6858000" cy="3505200"/>
          </a:xfrm>
        </p:spPr>
        <p:txBody>
          <a:bodyPr/>
          <a:lstStyle/>
          <a:p>
            <a:r>
              <a:rPr lang="en-US" dirty="0"/>
              <a:t>History</a:t>
            </a:r>
          </a:p>
          <a:p>
            <a:r>
              <a:rPr lang="en-US" dirty="0"/>
              <a:t>Important successes</a:t>
            </a:r>
          </a:p>
          <a:p>
            <a:r>
              <a:rPr lang="en-US" dirty="0"/>
              <a:t>What we do</a:t>
            </a:r>
          </a:p>
          <a:p>
            <a:r>
              <a:rPr lang="en-US" dirty="0"/>
              <a:t>Meet the team</a:t>
            </a:r>
          </a:p>
          <a:p>
            <a:r>
              <a:rPr lang="en-US" dirty="0"/>
              <a:t>Loan default prevention</a:t>
            </a:r>
          </a:p>
        </p:txBody>
      </p:sp>
    </p:spTree>
    <p:extLst>
      <p:ext uri="{BB962C8B-B14F-4D97-AF65-F5344CB8AC3E}">
        <p14:creationId xmlns:p14="http://schemas.microsoft.com/office/powerpoint/2010/main" val="4195380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Spreading the Word </a:t>
            </a:r>
            <a:endParaRPr lang="en-US" dirty="0"/>
          </a:p>
        </p:txBody>
      </p:sp>
      <p:sp>
        <p:nvSpPr>
          <p:cNvPr id="6" name="Content Placeholder 5"/>
          <p:cNvSpPr>
            <a:spLocks noGrp="1"/>
          </p:cNvSpPr>
          <p:nvPr>
            <p:ph sz="half" idx="2"/>
          </p:nvPr>
        </p:nvSpPr>
        <p:spPr/>
        <p:txBody>
          <a:bodyPr/>
          <a:lstStyle/>
          <a:p>
            <a:r>
              <a:rPr lang="en-US" dirty="0"/>
              <a:t>Federal Reserve Bank of </a:t>
            </a:r>
            <a:r>
              <a:rPr lang="en-US" dirty="0" smtClean="0"/>
              <a:t>Boston</a:t>
            </a:r>
          </a:p>
          <a:p>
            <a:pPr marL="0" indent="0">
              <a:buNone/>
            </a:pPr>
            <a:endParaRPr lang="en-US" dirty="0"/>
          </a:p>
          <a:p>
            <a:r>
              <a:rPr lang="en-US" dirty="0"/>
              <a:t>PBS </a:t>
            </a:r>
            <a:r>
              <a:rPr lang="en-US" dirty="0" smtClean="0"/>
              <a:t>News hour</a:t>
            </a:r>
          </a:p>
          <a:p>
            <a:pPr marL="0" indent="0">
              <a:buNone/>
            </a:pPr>
            <a:endParaRPr lang="en-US" dirty="0"/>
          </a:p>
          <a:p>
            <a:r>
              <a:rPr lang="en-US" dirty="0"/>
              <a:t>U.S. Financial Literacy and Education Commission, 2015</a:t>
            </a:r>
          </a:p>
          <a:p>
            <a:endParaRPr lang="en-US" dirty="0"/>
          </a:p>
        </p:txBody>
      </p:sp>
      <p:pic>
        <p:nvPicPr>
          <p:cNvPr id="7" name="Content Placeholder 6"/>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1143000" y="2849948"/>
            <a:ext cx="3352800" cy="2364606"/>
          </a:xfrm>
          <a:prstGeom prst="rect">
            <a:avLst/>
          </a:prstGeom>
        </p:spPr>
      </p:pic>
      <p:sp>
        <p:nvSpPr>
          <p:cNvPr id="9" name="TextBox 8"/>
          <p:cNvSpPr txBox="1"/>
          <p:nvPr/>
        </p:nvSpPr>
        <p:spPr>
          <a:xfrm>
            <a:off x="315351" y="5445901"/>
            <a:ext cx="5008098" cy="923330"/>
          </a:xfrm>
          <a:prstGeom prst="rect">
            <a:avLst/>
          </a:prstGeom>
          <a:noFill/>
        </p:spPr>
        <p:txBody>
          <a:bodyPr wrap="square" rtlCol="0">
            <a:spAutoFit/>
          </a:bodyPr>
          <a:lstStyle/>
          <a:p>
            <a:pPr algn="ctr"/>
            <a:r>
              <a:rPr lang="en-US" dirty="0" smtClean="0"/>
              <a:t>Ilia M Cordero- Assistant Director Financial Aid Services, Founder of the Financial Learning Ambassador Program</a:t>
            </a:r>
            <a:endParaRPr lang="en-US" dirty="0"/>
          </a:p>
        </p:txBody>
      </p:sp>
    </p:spTree>
    <p:extLst>
      <p:ext uri="{BB962C8B-B14F-4D97-AF65-F5344CB8AC3E}">
        <p14:creationId xmlns:p14="http://schemas.microsoft.com/office/powerpoint/2010/main" val="1731172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406" y="717257"/>
            <a:ext cx="6858000" cy="812800"/>
          </a:xfrm>
        </p:spPr>
        <p:txBody>
          <a:bodyPr/>
          <a:lstStyle/>
          <a:p>
            <a:pPr algn="ctr"/>
            <a:r>
              <a:rPr lang="en-US" dirty="0"/>
              <a:t>Federal Reserve Bank of Boston</a:t>
            </a:r>
          </a:p>
        </p:txBody>
      </p:sp>
      <p:sp>
        <p:nvSpPr>
          <p:cNvPr id="6" name="Content Placeholder 5">
            <a:extLst>
              <a:ext uri="{FF2B5EF4-FFF2-40B4-BE49-F238E27FC236}">
                <a16:creationId xmlns:a16="http://schemas.microsoft.com/office/drawing/2014/main" id="{E435DAFE-D053-48F3-BFE7-EB87B7D0364B}"/>
              </a:ext>
            </a:extLst>
          </p:cNvPr>
          <p:cNvSpPr>
            <a:spLocks noGrp="1"/>
          </p:cNvSpPr>
          <p:nvPr>
            <p:ph idx="1"/>
          </p:nvPr>
        </p:nvSpPr>
        <p:spPr>
          <a:xfrm>
            <a:off x="738554" y="1530057"/>
            <a:ext cx="7863840" cy="3505200"/>
          </a:xfrm>
        </p:spPr>
        <p:txBody>
          <a:bodyPr>
            <a:normAutofit/>
          </a:bodyPr>
          <a:lstStyle/>
          <a:p>
            <a:pPr marL="0" indent="0">
              <a:buNone/>
            </a:pPr>
            <a:r>
              <a:rPr lang="en-US" sz="2400" dirty="0"/>
              <a:t>The program is featured in a publication by the Regional and Community Outreach department</a:t>
            </a:r>
            <a:endParaRPr lang="en-US" sz="2400" i="1" dirty="0"/>
          </a:p>
        </p:txBody>
      </p:sp>
      <p:pic>
        <p:nvPicPr>
          <p:cNvPr id="7" name="Picture 6">
            <a:extLst>
              <a:ext uri="{FF2B5EF4-FFF2-40B4-BE49-F238E27FC236}">
                <a16:creationId xmlns:a16="http://schemas.microsoft.com/office/drawing/2014/main" id="{94688BC4-889B-4BC4-82B5-4CA7B77A658B}"/>
              </a:ext>
            </a:extLst>
          </p:cNvPr>
          <p:cNvPicPr>
            <a:picLocks noChangeAspect="1"/>
          </p:cNvPicPr>
          <p:nvPr/>
        </p:nvPicPr>
        <p:blipFill>
          <a:blip r:embed="rId2"/>
          <a:stretch>
            <a:fillRect/>
          </a:stretch>
        </p:blipFill>
        <p:spPr>
          <a:xfrm>
            <a:off x="1120577" y="2446721"/>
            <a:ext cx="7331028" cy="4125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BDE4F32-1D2D-4A62-872E-0F522A2D59E6}"/>
              </a:ext>
            </a:extLst>
          </p:cNvPr>
          <p:cNvSpPr txBox="1"/>
          <p:nvPr/>
        </p:nvSpPr>
        <p:spPr>
          <a:xfrm>
            <a:off x="1135526" y="5247892"/>
            <a:ext cx="7316079" cy="1200329"/>
          </a:xfrm>
          <a:prstGeom prst="rect">
            <a:avLst/>
          </a:prstGeom>
          <a:noFill/>
        </p:spPr>
        <p:txBody>
          <a:bodyPr wrap="square" rtlCol="0">
            <a:spAutoFit/>
          </a:bodyPr>
          <a:lstStyle/>
          <a:p>
            <a:r>
              <a:rPr lang="en-US" sz="2400" i="1" dirty="0">
                <a:solidFill>
                  <a:schemeClr val="bg1"/>
                </a:solidFill>
                <a:effectLst>
                  <a:outerShdw blurRad="38100" dist="38100" dir="2700000" algn="tl">
                    <a:srgbClr val="000000">
                      <a:alpha val="43137"/>
                    </a:srgbClr>
                  </a:outerShdw>
                </a:effectLst>
              </a:rPr>
              <a:t>Promoting Pathways to Financial Stability: A Resource Handbook on Building Financial Capabilities of Community College Students</a:t>
            </a:r>
          </a:p>
        </p:txBody>
      </p:sp>
    </p:spTree>
    <p:extLst>
      <p:ext uri="{BB962C8B-B14F-4D97-AF65-F5344CB8AC3E}">
        <p14:creationId xmlns:p14="http://schemas.microsoft.com/office/powerpoint/2010/main" val="3351177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25854"/>
            <a:ext cx="6858000" cy="812800"/>
          </a:xfrm>
        </p:spPr>
        <p:txBody>
          <a:bodyPr/>
          <a:lstStyle/>
          <a:p>
            <a:pPr algn="ctr"/>
            <a:r>
              <a:rPr lang="en-US" dirty="0"/>
              <a:t>PBS News Hour</a:t>
            </a:r>
          </a:p>
        </p:txBody>
      </p:sp>
      <p:pic>
        <p:nvPicPr>
          <p:cNvPr id="7" name="Picture 6">
            <a:extLst>
              <a:ext uri="{FF2B5EF4-FFF2-40B4-BE49-F238E27FC236}">
                <a16:creationId xmlns:a16="http://schemas.microsoft.com/office/drawing/2014/main" id="{D6578812-26F3-4C46-90BA-888E0C08BC17}"/>
              </a:ext>
            </a:extLst>
          </p:cNvPr>
          <p:cNvPicPr>
            <a:picLocks noChangeAspect="1"/>
          </p:cNvPicPr>
          <p:nvPr/>
        </p:nvPicPr>
        <p:blipFill rotWithShape="1">
          <a:blip r:embed="rId2"/>
          <a:srcRect b="28102"/>
          <a:stretch/>
        </p:blipFill>
        <p:spPr>
          <a:xfrm>
            <a:off x="1935317" y="1392703"/>
            <a:ext cx="5273366" cy="49307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004837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32" y="725854"/>
            <a:ext cx="8314006" cy="812800"/>
          </a:xfrm>
        </p:spPr>
        <p:txBody>
          <a:bodyPr/>
          <a:lstStyle/>
          <a:p>
            <a:r>
              <a:rPr lang="en-US" dirty="0"/>
              <a:t>U.S. Financial Literacy and Education Commission</a:t>
            </a:r>
          </a:p>
        </p:txBody>
      </p:sp>
      <p:pic>
        <p:nvPicPr>
          <p:cNvPr id="4" name="Content Placeholder 3"/>
          <p:cNvPicPr>
            <a:picLocks noGrp="1" noChangeAspect="1"/>
          </p:cNvPicPr>
          <p:nvPr>
            <p:ph idx="1"/>
          </p:nvPr>
        </p:nvPicPr>
        <p:blipFill rotWithShape="1">
          <a:blip r:embed="rId2"/>
          <a:srcRect l="7990" t="802" r="8924" b="1562"/>
          <a:stretch/>
        </p:blipFill>
        <p:spPr>
          <a:xfrm>
            <a:off x="2809169" y="1736508"/>
            <a:ext cx="3558062" cy="4525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0617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6E80-EE08-4C97-86D3-E5AFC4BC4C5E}"/>
              </a:ext>
            </a:extLst>
          </p:cNvPr>
          <p:cNvSpPr>
            <a:spLocks noGrp="1"/>
          </p:cNvSpPr>
          <p:nvPr>
            <p:ph type="title"/>
          </p:nvPr>
        </p:nvSpPr>
        <p:spPr/>
        <p:txBody>
          <a:bodyPr/>
          <a:lstStyle/>
          <a:p>
            <a:r>
              <a:rPr lang="en-US" dirty="0"/>
              <a:t>How it Works</a:t>
            </a:r>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67427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we implement Financial Literacy Education	</a:t>
            </a:r>
          </a:p>
        </p:txBody>
      </p:sp>
      <p:sp>
        <p:nvSpPr>
          <p:cNvPr id="3" name="Content Placeholder 2"/>
          <p:cNvSpPr>
            <a:spLocks noGrp="1"/>
          </p:cNvSpPr>
          <p:nvPr>
            <p:ph idx="1"/>
          </p:nvPr>
        </p:nvSpPr>
        <p:spPr>
          <a:xfrm>
            <a:off x="1143000" y="2452256"/>
            <a:ext cx="6858000" cy="3505200"/>
          </a:xfrm>
        </p:spPr>
        <p:txBody>
          <a:bodyPr>
            <a:normAutofit fontScale="85000" lnSpcReduction="20000"/>
          </a:bodyPr>
          <a:lstStyle/>
          <a:p>
            <a:r>
              <a:rPr lang="en-US" dirty="0" smtClean="0"/>
              <a:t>Recruitment</a:t>
            </a:r>
          </a:p>
          <a:p>
            <a:r>
              <a:rPr lang="en-US" dirty="0" smtClean="0"/>
              <a:t>Mentorship</a:t>
            </a:r>
          </a:p>
          <a:p>
            <a:r>
              <a:rPr lang="en-US" dirty="0" smtClean="0"/>
              <a:t>Training</a:t>
            </a:r>
          </a:p>
          <a:p>
            <a:r>
              <a:rPr lang="en-US" dirty="0" smtClean="0"/>
              <a:t>Classrooms</a:t>
            </a:r>
            <a:endParaRPr lang="en-US" dirty="0"/>
          </a:p>
          <a:p>
            <a:r>
              <a:rPr lang="en-US" dirty="0"/>
              <a:t>Skill </a:t>
            </a:r>
            <a:r>
              <a:rPr lang="en-US" dirty="0" smtClean="0"/>
              <a:t>Shops </a:t>
            </a:r>
          </a:p>
          <a:p>
            <a:r>
              <a:rPr lang="en-US" dirty="0" smtClean="0"/>
              <a:t>Tabling</a:t>
            </a:r>
            <a:endParaRPr lang="en-US" dirty="0"/>
          </a:p>
          <a:p>
            <a:r>
              <a:rPr lang="en-US" dirty="0"/>
              <a:t>Campus Events</a:t>
            </a:r>
          </a:p>
          <a:p>
            <a:r>
              <a:rPr lang="en-US" dirty="0"/>
              <a:t>Community </a:t>
            </a:r>
            <a:r>
              <a:rPr lang="en-US" dirty="0" smtClean="0"/>
              <a:t>events</a:t>
            </a:r>
          </a:p>
          <a:p>
            <a:r>
              <a:rPr lang="en-US" dirty="0" smtClean="0"/>
              <a:t>Tools  </a:t>
            </a:r>
            <a:endParaRPr lang="en-US" dirty="0"/>
          </a:p>
          <a:p>
            <a:endParaRPr lang="en-US" dirty="0"/>
          </a:p>
        </p:txBody>
      </p:sp>
      <p:pic>
        <p:nvPicPr>
          <p:cNvPr id="4" name="Picture 3"/>
          <p:cNvPicPr>
            <a:picLocks noChangeAspect="1"/>
          </p:cNvPicPr>
          <p:nvPr/>
        </p:nvPicPr>
        <p:blipFill rotWithShape="1">
          <a:blip r:embed="rId2"/>
          <a:srcRect l="6949" t="3048" r="4592" b="399"/>
          <a:stretch/>
        </p:blipFill>
        <p:spPr>
          <a:xfrm>
            <a:off x="4572000" y="2452256"/>
            <a:ext cx="3997226" cy="3174551"/>
          </a:xfrm>
          <a:prstGeom prst="rect">
            <a:avLst/>
          </a:prstGeom>
        </p:spPr>
      </p:pic>
    </p:spTree>
    <p:extLst>
      <p:ext uri="{BB962C8B-B14F-4D97-AF65-F5344CB8AC3E}">
        <p14:creationId xmlns:p14="http://schemas.microsoft.com/office/powerpoint/2010/main" val="249040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Recruitment</a:t>
            </a:r>
            <a:endParaRPr lang="en-US" dirty="0"/>
          </a:p>
        </p:txBody>
      </p:sp>
      <p:sp>
        <p:nvSpPr>
          <p:cNvPr id="3" name="Content Placeholder 2"/>
          <p:cNvSpPr>
            <a:spLocks noGrp="1"/>
          </p:cNvSpPr>
          <p:nvPr>
            <p:ph idx="1"/>
          </p:nvPr>
        </p:nvSpPr>
        <p:spPr>
          <a:xfrm>
            <a:off x="1142999" y="2286001"/>
            <a:ext cx="7240979" cy="2606633"/>
          </a:xfrm>
        </p:spPr>
        <p:txBody>
          <a:bodyPr/>
          <a:lstStyle/>
          <a:p>
            <a:r>
              <a:rPr lang="en-US" dirty="0" smtClean="0"/>
              <a:t>We take in students that may not get the chance somewhere else and give them the opportunity to blossom</a:t>
            </a:r>
          </a:p>
          <a:p>
            <a:endParaRPr lang="en-US" dirty="0"/>
          </a:p>
        </p:txBody>
      </p:sp>
    </p:spTree>
    <p:extLst>
      <p:ext uri="{BB962C8B-B14F-4D97-AF65-F5344CB8AC3E}">
        <p14:creationId xmlns:p14="http://schemas.microsoft.com/office/powerpoint/2010/main" val="918926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44500"/>
            <a:ext cx="6858000" cy="812800"/>
          </a:xfrm>
        </p:spPr>
        <p:txBody>
          <a:bodyPr/>
          <a:lstStyle/>
          <a:p>
            <a:r>
              <a:rPr lang="en-US" dirty="0" smtClean="0"/>
              <a:t>Mentorship</a:t>
            </a:r>
            <a:endParaRPr lang="en-US" dirty="0"/>
          </a:p>
        </p:txBody>
      </p:sp>
      <p:sp>
        <p:nvSpPr>
          <p:cNvPr id="3" name="Content Placeholder 2"/>
          <p:cNvSpPr>
            <a:spLocks noGrp="1"/>
          </p:cNvSpPr>
          <p:nvPr>
            <p:ph idx="1"/>
          </p:nvPr>
        </p:nvSpPr>
        <p:spPr>
          <a:xfrm>
            <a:off x="1143000" y="2230584"/>
            <a:ext cx="6858000" cy="3962398"/>
          </a:xfrm>
        </p:spPr>
        <p:txBody>
          <a:bodyPr>
            <a:normAutofit/>
          </a:bodyPr>
          <a:lstStyle/>
          <a:p>
            <a:r>
              <a:rPr lang="en-US" dirty="0" smtClean="0"/>
              <a:t>We mentor the Ambassadors to make wise financial decisions</a:t>
            </a:r>
          </a:p>
          <a:p>
            <a:pPr marL="0" indent="0">
              <a:buNone/>
            </a:pPr>
            <a:endParaRPr lang="en-US" dirty="0" smtClean="0"/>
          </a:p>
          <a:p>
            <a:r>
              <a:rPr lang="en-US" dirty="0" smtClean="0"/>
              <a:t>We empower the FLA with life skills to become better students and successful adults during and after college</a:t>
            </a:r>
            <a:endParaRPr lang="en-US" dirty="0"/>
          </a:p>
        </p:txBody>
      </p:sp>
    </p:spTree>
    <p:extLst>
      <p:ext uri="{BB962C8B-B14F-4D97-AF65-F5344CB8AC3E}">
        <p14:creationId xmlns:p14="http://schemas.microsoft.com/office/powerpoint/2010/main" val="1048907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41036"/>
            <a:ext cx="6858000" cy="812800"/>
          </a:xfrm>
        </p:spPr>
        <p:txBody>
          <a:bodyPr/>
          <a:lstStyle/>
          <a:p>
            <a:r>
              <a:rPr lang="en-US" dirty="0"/>
              <a:t>Training</a:t>
            </a:r>
          </a:p>
        </p:txBody>
      </p:sp>
      <p:sp>
        <p:nvSpPr>
          <p:cNvPr id="3" name="Content Placeholder 2"/>
          <p:cNvSpPr>
            <a:spLocks noGrp="1"/>
          </p:cNvSpPr>
          <p:nvPr>
            <p:ph idx="1"/>
          </p:nvPr>
        </p:nvSpPr>
        <p:spPr>
          <a:xfrm>
            <a:off x="1142999" y="1563622"/>
            <a:ext cx="7114309" cy="2911396"/>
          </a:xfrm>
        </p:spPr>
        <p:txBody>
          <a:bodyPr>
            <a:normAutofit fontScale="70000" lnSpcReduction="20000"/>
          </a:bodyPr>
          <a:lstStyle/>
          <a:p>
            <a:pPr marL="0" indent="0">
              <a:buNone/>
            </a:pPr>
            <a:r>
              <a:rPr lang="en-US" dirty="0" smtClean="0"/>
              <a:t>Training Used throughout the years:</a:t>
            </a:r>
          </a:p>
          <a:p>
            <a:pPr marL="0" indent="0">
              <a:buNone/>
            </a:pPr>
            <a:endParaRPr lang="en-US" dirty="0" smtClean="0"/>
          </a:p>
          <a:p>
            <a:r>
              <a:rPr lang="en-US" dirty="0" smtClean="0"/>
              <a:t>USA </a:t>
            </a:r>
            <a:r>
              <a:rPr lang="en-US" dirty="0"/>
              <a:t>Funds- Life </a:t>
            </a:r>
            <a:r>
              <a:rPr lang="en-US" dirty="0" smtClean="0"/>
              <a:t>Skills</a:t>
            </a:r>
          </a:p>
          <a:p>
            <a:pPr marL="0" indent="0">
              <a:buNone/>
            </a:pPr>
            <a:endParaRPr lang="en-US" dirty="0"/>
          </a:p>
          <a:p>
            <a:r>
              <a:rPr lang="en-US" dirty="0" smtClean="0"/>
              <a:t>Great Lakes: Grad Ready</a:t>
            </a:r>
          </a:p>
          <a:p>
            <a:endParaRPr lang="en-US" dirty="0"/>
          </a:p>
          <a:p>
            <a:r>
              <a:rPr lang="en-US" dirty="0"/>
              <a:t>FLA </a:t>
            </a:r>
            <a:r>
              <a:rPr lang="en-US" dirty="0" smtClean="0"/>
              <a:t>Canvas Online Course</a:t>
            </a:r>
          </a:p>
          <a:p>
            <a:endParaRPr lang="en-US" dirty="0" smtClean="0"/>
          </a:p>
          <a:p>
            <a:r>
              <a:rPr lang="en-US" i="1" dirty="0" smtClean="0"/>
              <a:t>FERPA </a:t>
            </a:r>
            <a:endParaRPr lang="en-US" i="1" dirty="0"/>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3646113" y="5447459"/>
            <a:ext cx="2066925" cy="1019175"/>
          </a:xfrm>
          <a:prstGeom prst="rect">
            <a:avLst/>
          </a:prstGeom>
        </p:spPr>
      </p:pic>
      <p:pic>
        <p:nvPicPr>
          <p:cNvPr id="5" name="Picture 4"/>
          <p:cNvPicPr>
            <a:picLocks noChangeAspect="1"/>
          </p:cNvPicPr>
          <p:nvPr/>
        </p:nvPicPr>
        <p:blipFill>
          <a:blip r:embed="rId4"/>
          <a:stretch>
            <a:fillRect/>
          </a:stretch>
        </p:blipFill>
        <p:spPr>
          <a:xfrm>
            <a:off x="6746502" y="5137059"/>
            <a:ext cx="1680322" cy="13295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910" y="5856949"/>
            <a:ext cx="1714739" cy="609685"/>
          </a:xfrm>
          <a:prstGeom prst="rect">
            <a:avLst/>
          </a:prstGeom>
        </p:spPr>
      </p:pic>
    </p:spTree>
    <p:extLst>
      <p:ext uri="{BB962C8B-B14F-4D97-AF65-F5344CB8AC3E}">
        <p14:creationId xmlns:p14="http://schemas.microsoft.com/office/powerpoint/2010/main" val="27701818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Canvas Online Training Program</a:t>
            </a:r>
          </a:p>
        </p:txBody>
      </p:sp>
      <p:pic>
        <p:nvPicPr>
          <p:cNvPr id="6" name="Content Placeholder 5"/>
          <p:cNvPicPr>
            <a:picLocks noGrp="1" noChangeAspect="1"/>
          </p:cNvPicPr>
          <p:nvPr>
            <p:ph idx="1"/>
          </p:nvPr>
        </p:nvPicPr>
        <p:blipFill rotWithShape="1">
          <a:blip r:embed="rId2"/>
          <a:srcRect l="6602" t="-2130"/>
          <a:stretch/>
        </p:blipFill>
        <p:spPr>
          <a:xfrm>
            <a:off x="0" y="0"/>
            <a:ext cx="14356773" cy="8003445"/>
          </a:xfrm>
          <a:prstGeom prst="rect">
            <a:avLst/>
          </a:prstGeom>
        </p:spPr>
      </p:pic>
    </p:spTree>
    <p:extLst>
      <p:ext uri="{BB962C8B-B14F-4D97-AF65-F5344CB8AC3E}">
        <p14:creationId xmlns:p14="http://schemas.microsoft.com/office/powerpoint/2010/main" val="3420487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Tree>
    <p:extLst>
      <p:ext uri="{BB962C8B-B14F-4D97-AF65-F5344CB8AC3E}">
        <p14:creationId xmlns:p14="http://schemas.microsoft.com/office/powerpoint/2010/main" val="2392129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394" y="724396"/>
            <a:ext cx="6970816" cy="950026"/>
          </a:xfrm>
        </p:spPr>
        <p:txBody>
          <a:bodyPr/>
          <a:lstStyle/>
          <a:p>
            <a:r>
              <a:rPr lang="en-US" dirty="0" smtClean="0"/>
              <a:t/>
            </a:r>
            <a:br>
              <a:rPr lang="en-US" dirty="0" smtClean="0"/>
            </a:br>
            <a:r>
              <a:rPr lang="en-US" dirty="0" smtClean="0"/>
              <a:t>Classroom Presentations</a:t>
            </a:r>
            <a:endParaRPr lang="en-US" dirty="0"/>
          </a:p>
        </p:txBody>
      </p:sp>
      <p:sp>
        <p:nvSpPr>
          <p:cNvPr id="3" name="Content Placeholder 2"/>
          <p:cNvSpPr>
            <a:spLocks noGrp="1"/>
          </p:cNvSpPr>
          <p:nvPr>
            <p:ph idx="1"/>
          </p:nvPr>
        </p:nvSpPr>
        <p:spPr>
          <a:xfrm>
            <a:off x="1036122" y="2190998"/>
            <a:ext cx="6858000" cy="3505200"/>
          </a:xfrm>
        </p:spPr>
        <p:txBody>
          <a:bodyPr>
            <a:normAutofit fontScale="92500" lnSpcReduction="20000"/>
          </a:bodyPr>
          <a:lstStyle/>
          <a:p>
            <a:r>
              <a:rPr lang="en-US" dirty="0" smtClean="0"/>
              <a:t>SLS 1122 Student experience classes</a:t>
            </a:r>
          </a:p>
          <a:p>
            <a:r>
              <a:rPr lang="en-US" dirty="0" smtClean="0"/>
              <a:t>Psychology </a:t>
            </a:r>
          </a:p>
          <a:p>
            <a:r>
              <a:rPr lang="en-US" dirty="0" smtClean="0"/>
              <a:t>Accounting</a:t>
            </a:r>
          </a:p>
          <a:p>
            <a:r>
              <a:rPr lang="en-US" dirty="0" smtClean="0"/>
              <a:t>Business classes</a:t>
            </a:r>
          </a:p>
          <a:p>
            <a:r>
              <a:rPr lang="en-US" dirty="0" smtClean="0"/>
              <a:t>Usually 1 hour presentation</a:t>
            </a:r>
          </a:p>
          <a:p>
            <a:r>
              <a:rPr lang="en-US" dirty="0" smtClean="0"/>
              <a:t>Presentations on saving, budgeting and cost of college</a:t>
            </a:r>
          </a:p>
          <a:p>
            <a:r>
              <a:rPr lang="en-US" dirty="0" smtClean="0"/>
              <a:t>FLA visits 15-25 classrooms a semester per campus</a:t>
            </a:r>
          </a:p>
          <a:p>
            <a:pPr marL="0" indent="0">
              <a:buNone/>
            </a:pP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7114748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Skillshops</a:t>
            </a:r>
            <a:endParaRPr lang="en-US" dirty="0"/>
          </a:p>
        </p:txBody>
      </p:sp>
      <p:sp>
        <p:nvSpPr>
          <p:cNvPr id="3" name="Content Placeholder 2"/>
          <p:cNvSpPr>
            <a:spLocks noGrp="1"/>
          </p:cNvSpPr>
          <p:nvPr>
            <p:ph sz="half" idx="1"/>
          </p:nvPr>
        </p:nvSpPr>
        <p:spPr/>
        <p:txBody>
          <a:bodyPr>
            <a:normAutofit/>
          </a:bodyPr>
          <a:lstStyle/>
          <a:p>
            <a:pPr marL="0" indent="0">
              <a:buNone/>
            </a:pPr>
            <a:endParaRPr lang="en-US" dirty="0"/>
          </a:p>
          <a:p>
            <a:r>
              <a:rPr lang="en-US" dirty="0" smtClean="0"/>
              <a:t>Free workshops on campus that assist </a:t>
            </a:r>
            <a:r>
              <a:rPr lang="en-US" dirty="0"/>
              <a:t>students with their academic, </a:t>
            </a:r>
            <a:r>
              <a:rPr lang="en-US" dirty="0" smtClean="0"/>
              <a:t>personal and career development </a:t>
            </a:r>
            <a:endParaRPr lang="en-US" dirty="0"/>
          </a:p>
        </p:txBody>
      </p:sp>
      <p:pic>
        <p:nvPicPr>
          <p:cNvPr id="7" name="Content Placeholder 6"/>
          <p:cNvPicPr>
            <a:picLocks noGrp="1" noChangeAspect="1"/>
          </p:cNvPicPr>
          <p:nvPr>
            <p:ph sz="half" idx="2"/>
          </p:nvPr>
        </p:nvPicPr>
        <p:blipFill rotWithShape="1">
          <a:blip r:embed="rId3"/>
          <a:srcRect r="3402" b="9467"/>
          <a:stretch/>
        </p:blipFill>
        <p:spPr>
          <a:xfrm>
            <a:off x="5282093" y="1277930"/>
            <a:ext cx="2753543" cy="4360870"/>
          </a:xfrm>
          <a:prstGeom prst="rect">
            <a:avLst/>
          </a:prstGeom>
        </p:spPr>
      </p:pic>
    </p:spTree>
    <p:extLst>
      <p:ext uri="{BB962C8B-B14F-4D97-AF65-F5344CB8AC3E}">
        <p14:creationId xmlns:p14="http://schemas.microsoft.com/office/powerpoint/2010/main" val="36575407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0" y="381000"/>
            <a:ext cx="6858000" cy="812800"/>
          </a:xfrm>
        </p:spPr>
        <p:txBody>
          <a:bodyPr/>
          <a:lstStyle/>
          <a:p>
            <a:r>
              <a:rPr lang="en-US" dirty="0" smtClean="0"/>
              <a:t>Skill Shops </a:t>
            </a:r>
            <a:endParaRPr lang="en-US" dirty="0"/>
          </a:p>
        </p:txBody>
      </p:sp>
      <p:pic>
        <p:nvPicPr>
          <p:cNvPr id="5" name="Content Placeholder 4"/>
          <p:cNvPicPr>
            <a:picLocks noGrp="1" noChangeAspect="1"/>
          </p:cNvPicPr>
          <p:nvPr>
            <p:ph sz="half" idx="1"/>
          </p:nvPr>
        </p:nvPicPr>
        <p:blipFill rotWithShape="1">
          <a:blip r:embed="rId2"/>
          <a:srcRect l="14670" t="16368" r="16736" b="14210"/>
          <a:stretch/>
        </p:blipFill>
        <p:spPr>
          <a:xfrm>
            <a:off x="274023" y="1510146"/>
            <a:ext cx="5439333" cy="4128653"/>
          </a:xfrm>
          <a:prstGeom prst="rect">
            <a:avLst/>
          </a:prstGeom>
        </p:spPr>
      </p:pic>
      <p:sp>
        <p:nvSpPr>
          <p:cNvPr id="4" name="Content Placeholder 3"/>
          <p:cNvSpPr>
            <a:spLocks noGrp="1"/>
          </p:cNvSpPr>
          <p:nvPr>
            <p:ph sz="half" idx="2"/>
          </p:nvPr>
        </p:nvSpPr>
        <p:spPr>
          <a:xfrm>
            <a:off x="5791200" y="1788967"/>
            <a:ext cx="3352800" cy="3571010"/>
          </a:xfrm>
        </p:spPr>
        <p:txBody>
          <a:bodyPr/>
          <a:lstStyle/>
          <a:p>
            <a:r>
              <a:rPr lang="en-US" dirty="0" smtClean="0"/>
              <a:t>Holiday themed events</a:t>
            </a:r>
          </a:p>
          <a:p>
            <a:pPr marL="0" indent="0">
              <a:buNone/>
            </a:pPr>
            <a:endParaRPr lang="en-US" dirty="0"/>
          </a:p>
          <a:p>
            <a:r>
              <a:rPr lang="en-US" dirty="0" smtClean="0"/>
              <a:t>Affordable Gift ideas</a:t>
            </a:r>
          </a:p>
          <a:p>
            <a:endParaRPr lang="en-US" dirty="0"/>
          </a:p>
          <a:p>
            <a:r>
              <a:rPr lang="en-US" dirty="0" smtClean="0"/>
              <a:t>Extra Credit for students attending</a:t>
            </a:r>
          </a:p>
          <a:p>
            <a:r>
              <a:rPr lang="en-US" dirty="0" smtClean="0"/>
              <a:t>Free food</a:t>
            </a:r>
            <a:endParaRPr lang="en-US" dirty="0"/>
          </a:p>
          <a:p>
            <a:pPr marL="0" indent="0">
              <a:buNone/>
            </a:pPr>
            <a:endParaRPr lang="en-US" dirty="0" smtClean="0"/>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1340051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27182"/>
            <a:ext cx="6858000" cy="812800"/>
          </a:xfrm>
        </p:spPr>
        <p:txBody>
          <a:bodyPr/>
          <a:lstStyle/>
          <a:p>
            <a:r>
              <a:rPr lang="en-US" dirty="0"/>
              <a:t>Tabling</a:t>
            </a:r>
          </a:p>
        </p:txBody>
      </p:sp>
      <p:sp>
        <p:nvSpPr>
          <p:cNvPr id="3" name="Content Placeholder 2"/>
          <p:cNvSpPr>
            <a:spLocks noGrp="1"/>
          </p:cNvSpPr>
          <p:nvPr>
            <p:ph sz="half" idx="1"/>
          </p:nvPr>
        </p:nvSpPr>
        <p:spPr>
          <a:xfrm>
            <a:off x="644236" y="1842652"/>
            <a:ext cx="3352800" cy="3493655"/>
          </a:xfrm>
        </p:spPr>
        <p:txBody>
          <a:bodyPr>
            <a:normAutofit/>
          </a:bodyPr>
          <a:lstStyle/>
          <a:p>
            <a:r>
              <a:rPr lang="en-US" dirty="0" smtClean="0"/>
              <a:t>Located </a:t>
            </a:r>
            <a:r>
              <a:rPr lang="en-US" dirty="0"/>
              <a:t>in a high traffic student </a:t>
            </a:r>
            <a:r>
              <a:rPr lang="en-US" dirty="0" smtClean="0"/>
              <a:t>areas, near the cafeteria</a:t>
            </a:r>
          </a:p>
          <a:p>
            <a:pPr marL="0" indent="0">
              <a:buNone/>
            </a:pPr>
            <a:endParaRPr lang="en-US" dirty="0"/>
          </a:p>
          <a:p>
            <a:r>
              <a:rPr lang="en-US" dirty="0"/>
              <a:t>Create unique marketing flyers to give to </a:t>
            </a:r>
            <a:r>
              <a:rPr lang="en-US" dirty="0" smtClean="0"/>
              <a:t>students</a:t>
            </a: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57254" y="1842652"/>
            <a:ext cx="4447309" cy="3321755"/>
          </a:xfrm>
          <a:prstGeom prst="rect">
            <a:avLst/>
          </a:prstGeom>
        </p:spPr>
      </p:pic>
    </p:spTree>
    <p:extLst>
      <p:ext uri="{BB962C8B-B14F-4D97-AF65-F5344CB8AC3E}">
        <p14:creationId xmlns:p14="http://schemas.microsoft.com/office/powerpoint/2010/main" val="2803185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427182"/>
            <a:ext cx="6858000" cy="812800"/>
          </a:xfrm>
        </p:spPr>
        <p:txBody>
          <a:bodyPr/>
          <a:lstStyle/>
          <a:p>
            <a:r>
              <a:rPr lang="en-US" dirty="0" smtClean="0"/>
              <a:t>Tabling</a:t>
            </a:r>
            <a:endParaRPr lang="en-US" dirty="0"/>
          </a:p>
        </p:txBody>
      </p:sp>
      <p:pic>
        <p:nvPicPr>
          <p:cNvPr id="4" name="Content Placeholder 3"/>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291884" y="1731817"/>
            <a:ext cx="5116119" cy="3720813"/>
          </a:xfrm>
        </p:spPr>
      </p:pic>
      <p:sp>
        <p:nvSpPr>
          <p:cNvPr id="6" name="Content Placeholder 5"/>
          <p:cNvSpPr>
            <a:spLocks noGrp="1"/>
          </p:cNvSpPr>
          <p:nvPr>
            <p:ph sz="half" idx="2"/>
          </p:nvPr>
        </p:nvSpPr>
        <p:spPr>
          <a:xfrm>
            <a:off x="5680364" y="1884218"/>
            <a:ext cx="3352800" cy="3908351"/>
          </a:xfrm>
        </p:spPr>
        <p:txBody>
          <a:bodyPr/>
          <a:lstStyle/>
          <a:p>
            <a:r>
              <a:rPr lang="en-US" dirty="0"/>
              <a:t>Play quick games on the wheel of opportunity </a:t>
            </a:r>
            <a:endParaRPr lang="en-US" dirty="0" smtClean="0"/>
          </a:p>
          <a:p>
            <a:pPr marL="0" indent="0">
              <a:buNone/>
            </a:pPr>
            <a:endParaRPr lang="en-US" dirty="0"/>
          </a:p>
          <a:p>
            <a:r>
              <a:rPr lang="en-US" dirty="0"/>
              <a:t>Purposeful Giveaways like lunch boxes, piggy banks and water bottles</a:t>
            </a:r>
          </a:p>
          <a:p>
            <a:endParaRPr lang="en-US" dirty="0"/>
          </a:p>
        </p:txBody>
      </p:sp>
    </p:spTree>
    <p:extLst>
      <p:ext uri="{BB962C8B-B14F-4D97-AF65-F5344CB8AC3E}">
        <p14:creationId xmlns:p14="http://schemas.microsoft.com/office/powerpoint/2010/main" val="3674564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Events</a:t>
            </a:r>
          </a:p>
        </p:txBody>
      </p:sp>
      <p:sp>
        <p:nvSpPr>
          <p:cNvPr id="3" name="Content Placeholder 2"/>
          <p:cNvSpPr>
            <a:spLocks noGrp="1"/>
          </p:cNvSpPr>
          <p:nvPr>
            <p:ph sz="half" idx="1"/>
          </p:nvPr>
        </p:nvSpPr>
        <p:spPr/>
        <p:txBody>
          <a:bodyPr/>
          <a:lstStyle/>
          <a:p>
            <a:pPr marL="0" indent="0">
              <a:buNone/>
            </a:pPr>
            <a:r>
              <a:rPr lang="en-US" dirty="0" smtClean="0"/>
              <a:t> </a:t>
            </a:r>
          </a:p>
          <a:p>
            <a:r>
              <a:rPr lang="en-US" dirty="0" smtClean="0"/>
              <a:t>Partnering with Student Development, not recreating the wheel</a:t>
            </a:r>
          </a:p>
          <a:p>
            <a:pPr marL="0" indent="0">
              <a:buNone/>
            </a:pPr>
            <a:endParaRPr lang="en-US" dirty="0" smtClean="0"/>
          </a:p>
          <a:p>
            <a:r>
              <a:rPr lang="en-US" dirty="0" smtClean="0"/>
              <a:t>Access </a:t>
            </a:r>
            <a:r>
              <a:rPr lang="en-US" dirty="0"/>
              <a:t>to many students at one </a:t>
            </a:r>
            <a:r>
              <a:rPr lang="en-US" dirty="0" smtClean="0"/>
              <a:t>time</a:t>
            </a:r>
          </a:p>
          <a:p>
            <a:pPr marL="0" indent="0">
              <a:buNone/>
            </a:pPr>
            <a:endParaRPr lang="en-US" dirty="0"/>
          </a:p>
          <a:p>
            <a:r>
              <a:rPr lang="en-US" dirty="0" smtClean="0"/>
              <a:t>Project Runway to Saving</a:t>
            </a:r>
            <a:endParaRPr lang="en-US" dirty="0"/>
          </a:p>
        </p:txBody>
      </p:sp>
      <p:pic>
        <p:nvPicPr>
          <p:cNvPr id="5" name="Content Placeholder 4"/>
          <p:cNvPicPr>
            <a:picLocks noGrp="1" noChangeAspect="1"/>
          </p:cNvPicPr>
          <p:nvPr>
            <p:ph sz="half" idx="2"/>
          </p:nvPr>
        </p:nvPicPr>
        <p:blipFill>
          <a:blip r:embed="rId2"/>
          <a:stretch>
            <a:fillRect/>
          </a:stretch>
        </p:blipFill>
        <p:spPr>
          <a:xfrm>
            <a:off x="4572000" y="2321788"/>
            <a:ext cx="4305950" cy="2879604"/>
          </a:xfrm>
          <a:prstGeom prst="rect">
            <a:avLst/>
          </a:prstGeom>
        </p:spPr>
      </p:pic>
    </p:spTree>
    <p:extLst>
      <p:ext uri="{BB962C8B-B14F-4D97-AF65-F5344CB8AC3E}">
        <p14:creationId xmlns:p14="http://schemas.microsoft.com/office/powerpoint/2010/main" val="18215374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054" y="410688"/>
            <a:ext cx="6858000" cy="812800"/>
          </a:xfrm>
        </p:spPr>
        <p:txBody>
          <a:bodyPr/>
          <a:lstStyle/>
          <a:p>
            <a:r>
              <a:rPr lang="en-US" dirty="0"/>
              <a:t>Community Events/Partnerships</a:t>
            </a:r>
          </a:p>
        </p:txBody>
      </p:sp>
      <p:sp>
        <p:nvSpPr>
          <p:cNvPr id="3" name="Content Placeholder 2"/>
          <p:cNvSpPr>
            <a:spLocks noGrp="1"/>
          </p:cNvSpPr>
          <p:nvPr>
            <p:ph sz="half" idx="1"/>
          </p:nvPr>
        </p:nvSpPr>
        <p:spPr>
          <a:xfrm>
            <a:off x="624444" y="1694872"/>
            <a:ext cx="3522023" cy="3880591"/>
          </a:xfrm>
        </p:spPr>
        <p:txBody>
          <a:bodyPr>
            <a:normAutofit/>
          </a:bodyPr>
          <a:lstStyle/>
          <a:p>
            <a:endParaRPr lang="en-US" dirty="0" smtClean="0"/>
          </a:p>
          <a:p>
            <a:r>
              <a:rPr lang="en-US" dirty="0" smtClean="0"/>
              <a:t>Got College initiative Working with local community colleges</a:t>
            </a:r>
          </a:p>
          <a:p>
            <a:pPr marL="0" indent="0">
              <a:buNone/>
            </a:pPr>
            <a:endParaRPr lang="en-US" dirty="0" smtClean="0"/>
          </a:p>
          <a:p>
            <a:r>
              <a:rPr lang="en-US" dirty="0" smtClean="0"/>
              <a:t>Junior </a:t>
            </a:r>
            <a:r>
              <a:rPr lang="en-US" dirty="0"/>
              <a:t>Achievement </a:t>
            </a:r>
            <a:r>
              <a:rPr lang="en-US" dirty="0" smtClean="0"/>
              <a:t>high </a:t>
            </a:r>
            <a:r>
              <a:rPr lang="en-US" dirty="0"/>
              <a:t>school students- Cost of Post secondary </a:t>
            </a:r>
            <a:r>
              <a:rPr lang="en-US" dirty="0" smtClean="0"/>
              <a:t>education</a:t>
            </a:r>
          </a:p>
          <a:p>
            <a:pPr marL="0" indent="0">
              <a:buNone/>
            </a:pPr>
            <a:endParaRPr lang="en-US" dirty="0"/>
          </a:p>
        </p:txBody>
      </p:sp>
      <p:pic>
        <p:nvPicPr>
          <p:cNvPr id="5" name="Content Placeholder 4"/>
          <p:cNvPicPr>
            <a:picLocks noGrp="1" noChangeAspect="1"/>
          </p:cNvPicPr>
          <p:nvPr>
            <p:ph sz="half" idx="2"/>
          </p:nvPr>
        </p:nvPicPr>
        <p:blipFill>
          <a:blip r:embed="rId3"/>
          <a:stretch>
            <a:fillRect/>
          </a:stretch>
        </p:blipFill>
        <p:spPr>
          <a:xfrm>
            <a:off x="4495799" y="1842654"/>
            <a:ext cx="4490303" cy="3367727"/>
          </a:xfrm>
          <a:prstGeom prst="rect">
            <a:avLst/>
          </a:prstGeom>
        </p:spPr>
      </p:pic>
    </p:spTree>
    <p:extLst>
      <p:ext uri="{BB962C8B-B14F-4D97-AF65-F5344CB8AC3E}">
        <p14:creationId xmlns:p14="http://schemas.microsoft.com/office/powerpoint/2010/main" val="3294367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636" y="693881"/>
            <a:ext cx="6858000" cy="812800"/>
          </a:xfrm>
        </p:spPr>
        <p:txBody>
          <a:bodyPr/>
          <a:lstStyle/>
          <a:p>
            <a:r>
              <a:rPr lang="en-US" dirty="0" smtClean="0"/>
              <a:t>Community Events-Partnerships</a:t>
            </a:r>
            <a:endParaRPr lang="en-US" dirty="0"/>
          </a:p>
        </p:txBody>
      </p:sp>
      <p:pic>
        <p:nvPicPr>
          <p:cNvPr id="5" name="Content Placeholder 4"/>
          <p:cNvPicPr>
            <a:picLocks noGrp="1" noChangeAspect="1"/>
          </p:cNvPicPr>
          <p:nvPr>
            <p:ph sz="half" idx="1"/>
          </p:nvPr>
        </p:nvPicPr>
        <p:blipFill rotWithShape="1">
          <a:blip r:embed="rId3"/>
          <a:srcRect l="15761" t="14058" r="16138" b="15797"/>
          <a:stretch/>
        </p:blipFill>
        <p:spPr>
          <a:xfrm>
            <a:off x="180110" y="2235201"/>
            <a:ext cx="4236248" cy="3272554"/>
          </a:xfrm>
          <a:prstGeom prst="rect">
            <a:avLst/>
          </a:prstGeom>
        </p:spPr>
      </p:pic>
      <p:sp>
        <p:nvSpPr>
          <p:cNvPr id="4" name="Content Placeholder 3"/>
          <p:cNvSpPr>
            <a:spLocks noGrp="1"/>
          </p:cNvSpPr>
          <p:nvPr>
            <p:ph sz="half" idx="2"/>
          </p:nvPr>
        </p:nvSpPr>
        <p:spPr/>
        <p:txBody>
          <a:bodyPr>
            <a:normAutofit lnSpcReduction="10000"/>
          </a:bodyPr>
          <a:lstStyle/>
          <a:p>
            <a:r>
              <a:rPr lang="en-US" dirty="0" smtClean="0"/>
              <a:t>Toyota- New and used car on campus</a:t>
            </a:r>
          </a:p>
          <a:p>
            <a:pPr marL="0" indent="0">
              <a:buNone/>
            </a:pPr>
            <a:endParaRPr lang="en-US" dirty="0" smtClean="0"/>
          </a:p>
          <a:p>
            <a:r>
              <a:rPr lang="en-US" dirty="0" smtClean="0"/>
              <a:t>Partner </a:t>
            </a:r>
            <a:r>
              <a:rPr lang="en-US" dirty="0"/>
              <a:t>with local libraries to have FAFSA FRENZY events. Assisting students to completing the </a:t>
            </a:r>
            <a:r>
              <a:rPr lang="en-US" dirty="0" smtClean="0"/>
              <a:t>FAFSA</a:t>
            </a:r>
          </a:p>
          <a:p>
            <a:pPr marL="0" indent="0">
              <a:buNone/>
            </a:pPr>
            <a:endParaRPr lang="en-US" dirty="0"/>
          </a:p>
          <a:p>
            <a:r>
              <a:rPr lang="en-US" dirty="0"/>
              <a:t>Partner with schools and the </a:t>
            </a:r>
            <a:r>
              <a:rPr lang="en-US" dirty="0" smtClean="0"/>
              <a:t>YMCA</a:t>
            </a:r>
          </a:p>
          <a:p>
            <a:endParaRPr lang="en-US" dirty="0"/>
          </a:p>
          <a:p>
            <a:endParaRPr lang="en-US" dirty="0"/>
          </a:p>
        </p:txBody>
      </p:sp>
    </p:spTree>
    <p:extLst>
      <p:ext uri="{BB962C8B-B14F-4D97-AF65-F5344CB8AC3E}">
        <p14:creationId xmlns:p14="http://schemas.microsoft.com/office/powerpoint/2010/main" val="14999796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Created</a:t>
            </a:r>
          </a:p>
        </p:txBody>
      </p:sp>
      <p:sp>
        <p:nvSpPr>
          <p:cNvPr id="3" name="Content Placeholder 2"/>
          <p:cNvSpPr>
            <a:spLocks noGrp="1"/>
          </p:cNvSpPr>
          <p:nvPr>
            <p:ph idx="1"/>
          </p:nvPr>
        </p:nvSpPr>
        <p:spPr/>
        <p:txBody>
          <a:bodyPr/>
          <a:lstStyle/>
          <a:p>
            <a:r>
              <a:rPr lang="en-US" dirty="0"/>
              <a:t>Financial Learning Ambassador (FLA)  Advisor Guide </a:t>
            </a:r>
          </a:p>
          <a:p>
            <a:r>
              <a:rPr lang="en-US" dirty="0"/>
              <a:t>Financial Learning Ambassador (FLA) Guide</a:t>
            </a:r>
          </a:p>
          <a:p>
            <a:r>
              <a:rPr lang="en-US" dirty="0"/>
              <a:t>FLA Service of Excellence- Program requirements</a:t>
            </a:r>
          </a:p>
          <a:p>
            <a:r>
              <a:rPr lang="en-US" dirty="0"/>
              <a:t>FLA Job description   </a:t>
            </a:r>
          </a:p>
          <a:p>
            <a:endParaRPr lang="en-US" dirty="0"/>
          </a:p>
          <a:p>
            <a:endParaRPr lang="en-US" dirty="0"/>
          </a:p>
        </p:txBody>
      </p:sp>
    </p:spTree>
    <p:extLst>
      <p:ext uri="{BB962C8B-B14F-4D97-AF65-F5344CB8AC3E}">
        <p14:creationId xmlns:p14="http://schemas.microsoft.com/office/powerpoint/2010/main" val="32026647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FD72-CFBB-4462-9E59-01B3A936D94F}"/>
              </a:ext>
            </a:extLst>
          </p:cNvPr>
          <p:cNvSpPr>
            <a:spLocks noGrp="1"/>
          </p:cNvSpPr>
          <p:nvPr>
            <p:ph type="title"/>
          </p:nvPr>
        </p:nvSpPr>
        <p:spPr/>
        <p:txBody>
          <a:bodyPr/>
          <a:lstStyle/>
          <a:p>
            <a:r>
              <a:rPr lang="en-US" dirty="0"/>
              <a:t>Being an Ambassador</a:t>
            </a:r>
          </a:p>
        </p:txBody>
      </p:sp>
    </p:spTree>
    <p:extLst>
      <p:ext uri="{BB962C8B-B14F-4D97-AF65-F5344CB8AC3E}">
        <p14:creationId xmlns:p14="http://schemas.microsoft.com/office/powerpoint/2010/main" val="2025524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80524"/>
            <a:ext cx="6858000" cy="812800"/>
          </a:xfrm>
        </p:spPr>
        <p:txBody>
          <a:bodyPr/>
          <a:lstStyle/>
          <a:p>
            <a:r>
              <a:rPr lang="en-US" dirty="0"/>
              <a:t>The Beginning – FLIRT (2009 – 2010)</a:t>
            </a:r>
          </a:p>
        </p:txBody>
      </p:sp>
      <p:sp>
        <p:nvSpPr>
          <p:cNvPr id="3" name="Content Placeholder 2"/>
          <p:cNvSpPr>
            <a:spLocks noGrp="1"/>
          </p:cNvSpPr>
          <p:nvPr>
            <p:ph idx="1"/>
          </p:nvPr>
        </p:nvSpPr>
        <p:spPr>
          <a:xfrm>
            <a:off x="752622" y="1463039"/>
            <a:ext cx="7737230" cy="4300026"/>
          </a:xfrm>
        </p:spPr>
        <p:txBody>
          <a:bodyPr>
            <a:normAutofit/>
          </a:bodyPr>
          <a:lstStyle/>
          <a:p>
            <a:r>
              <a:rPr lang="en-US" sz="2400" dirty="0"/>
              <a:t>2009 - Financial Literacy Initiative and Research Team (FLIRT) </a:t>
            </a:r>
          </a:p>
          <a:p>
            <a:r>
              <a:rPr lang="en-US" sz="2400" dirty="0"/>
              <a:t>Growing Cohort Default Rate (CDR)</a:t>
            </a:r>
          </a:p>
          <a:p>
            <a:r>
              <a:rPr lang="en-US" sz="2400" dirty="0"/>
              <a:t>Committee Composition</a:t>
            </a:r>
          </a:p>
          <a:p>
            <a:pPr lvl="1"/>
            <a:r>
              <a:rPr lang="en-US" sz="2400" dirty="0"/>
              <a:t>Student Services, Student Development, Faculty and others </a:t>
            </a:r>
          </a:p>
          <a:p>
            <a:pPr lvl="1"/>
            <a:r>
              <a:rPr lang="en-US" sz="2400" dirty="0" smtClean="0"/>
              <a:t>Pilot of student Ambassadors already in place</a:t>
            </a:r>
            <a:endParaRPr lang="en-US" sz="2400" dirty="0"/>
          </a:p>
          <a:p>
            <a:r>
              <a:rPr lang="en-US" sz="2400" dirty="0"/>
              <a:t>What we learned</a:t>
            </a:r>
          </a:p>
          <a:p>
            <a:pPr lvl="1"/>
            <a:r>
              <a:rPr lang="en-US" sz="2400" dirty="0"/>
              <a:t>Buy-in</a:t>
            </a:r>
          </a:p>
          <a:p>
            <a:pPr lvl="1"/>
            <a:r>
              <a:rPr lang="en-US" sz="2400" dirty="0"/>
              <a:t>Branding</a:t>
            </a:r>
          </a:p>
          <a:p>
            <a:pPr lvl="2"/>
            <a:endParaRPr lang="en-US" sz="2000" dirty="0"/>
          </a:p>
        </p:txBody>
      </p:sp>
      <p:pic>
        <p:nvPicPr>
          <p:cNvPr id="4" name="Picture 3">
            <a:extLst>
              <a:ext uri="{FF2B5EF4-FFF2-40B4-BE49-F238E27FC236}">
                <a16:creationId xmlns:a16="http://schemas.microsoft.com/office/drawing/2014/main" id="{EA80411B-11BA-489E-84C1-ADF3C8A7BE0F}"/>
              </a:ext>
            </a:extLst>
          </p:cNvPr>
          <p:cNvPicPr>
            <a:picLocks noChangeAspect="1"/>
          </p:cNvPicPr>
          <p:nvPr/>
        </p:nvPicPr>
        <p:blipFill>
          <a:blip r:embed="rId3"/>
          <a:stretch>
            <a:fillRect/>
          </a:stretch>
        </p:blipFill>
        <p:spPr>
          <a:xfrm>
            <a:off x="4518012" y="4695568"/>
            <a:ext cx="3329437" cy="1552833"/>
          </a:xfrm>
          <a:prstGeom prst="rect">
            <a:avLst/>
          </a:prstGeom>
        </p:spPr>
      </p:pic>
    </p:spTree>
    <p:extLst>
      <p:ext uri="{BB962C8B-B14F-4D97-AF65-F5344CB8AC3E}">
        <p14:creationId xmlns:p14="http://schemas.microsoft.com/office/powerpoint/2010/main" val="31937590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48114" y="2555505"/>
            <a:ext cx="5193704" cy="3373513"/>
          </a:xfrm>
          <a:prstGeom prst="rect">
            <a:avLst/>
          </a:prstGeom>
        </p:spPr>
      </p:pic>
    </p:spTree>
    <p:extLst>
      <p:ext uri="{BB962C8B-B14F-4D97-AF65-F5344CB8AC3E}">
        <p14:creationId xmlns:p14="http://schemas.microsoft.com/office/powerpoint/2010/main" val="18216501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162175" y="2286000"/>
            <a:ext cx="4819650" cy="3505200"/>
          </a:xfrm>
        </p:spPr>
      </p:pic>
    </p:spTree>
    <p:extLst>
      <p:ext uri="{BB962C8B-B14F-4D97-AF65-F5344CB8AC3E}">
        <p14:creationId xmlns:p14="http://schemas.microsoft.com/office/powerpoint/2010/main" val="698766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162175" y="2286000"/>
            <a:ext cx="4819650" cy="3505200"/>
          </a:xfrm>
        </p:spPr>
      </p:pic>
    </p:spTree>
    <p:extLst>
      <p:ext uri="{BB962C8B-B14F-4D97-AF65-F5344CB8AC3E}">
        <p14:creationId xmlns:p14="http://schemas.microsoft.com/office/powerpoint/2010/main" val="388483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393" y="844497"/>
            <a:ext cx="6801716" cy="4946703"/>
          </a:xfrm>
        </p:spPr>
      </p:pic>
    </p:spTree>
    <p:extLst>
      <p:ext uri="{BB962C8B-B14F-4D97-AF65-F5344CB8AC3E}">
        <p14:creationId xmlns:p14="http://schemas.microsoft.com/office/powerpoint/2010/main" val="3438610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28749" y="3319975"/>
            <a:ext cx="7018203" cy="1003866"/>
          </a:xfrm>
          <a:prstGeom prst="rect">
            <a:avLst/>
          </a:prstGeom>
        </p:spPr>
        <p:txBody>
          <a:bodyPr vert="horz" lIns="91440" tIns="45720" rIns="91440" bIns="45720" rtlCol="0" anchor="b">
            <a:noAutofit/>
          </a:bodyPr>
          <a:lstStyle>
            <a:lvl1pPr algn="ctr" defTabSz="457200" rtl="0" eaLnBrk="1" latinLnBrk="0" hangingPunct="1">
              <a:spcBef>
                <a:spcPct val="0"/>
              </a:spcBef>
              <a:buNone/>
              <a:defRPr sz="4000" b="0" i="0" kern="1200">
                <a:solidFill>
                  <a:srgbClr val="99201C"/>
                </a:solidFill>
                <a:latin typeface="Palatino"/>
                <a:ea typeface="+mj-ea"/>
                <a:cs typeface="Palatino"/>
              </a:defRPr>
            </a:lvl1pPr>
          </a:lstStyle>
          <a:p>
            <a:r>
              <a:rPr lang="en-US" smtClean="0"/>
              <a:t>Any Questions?</a:t>
            </a:r>
            <a:br>
              <a:rPr lang="en-US" smtClean="0"/>
            </a:br>
            <a:r>
              <a:rPr lang="en-US" smtClean="0"/>
              <a:t/>
            </a:r>
            <a:br>
              <a:rPr lang="en-US" smtClean="0"/>
            </a:br>
            <a:r>
              <a:rPr lang="en-US" smtClean="0"/>
              <a:t>Thank You</a:t>
            </a:r>
            <a:endParaRPr lang="en-US" dirty="0"/>
          </a:p>
        </p:txBody>
      </p:sp>
      <p:sp>
        <p:nvSpPr>
          <p:cNvPr id="6" name="Subtitle 2"/>
          <p:cNvSpPr>
            <a:spLocks noGrp="1"/>
          </p:cNvSpPr>
          <p:nvPr>
            <p:ph type="subTitle" idx="1"/>
          </p:nvPr>
        </p:nvSpPr>
        <p:spPr>
          <a:xfrm>
            <a:off x="850731" y="4664395"/>
            <a:ext cx="7574240" cy="838200"/>
          </a:xfrm>
        </p:spPr>
        <p:txBody>
          <a:bodyPr>
            <a:normAutofit fontScale="85000" lnSpcReduction="20000"/>
          </a:bodyPr>
          <a:lstStyle/>
          <a:p>
            <a:r>
              <a:rPr lang="en-US" dirty="0"/>
              <a:t>Contact Information:</a:t>
            </a:r>
          </a:p>
          <a:p>
            <a:r>
              <a:rPr lang="en-US" dirty="0"/>
              <a:t>Phone: </a:t>
            </a:r>
            <a:r>
              <a:rPr lang="en-US" dirty="0" smtClean="0"/>
              <a:t>407-682-4871</a:t>
            </a:r>
            <a:endParaRPr lang="en-US" dirty="0"/>
          </a:p>
          <a:p>
            <a:r>
              <a:rPr lang="en-US" dirty="0"/>
              <a:t>Email: icordero2@valenciacollege.edu</a:t>
            </a:r>
          </a:p>
          <a:p>
            <a:endParaRPr lang="en-US" dirty="0"/>
          </a:p>
        </p:txBody>
      </p:sp>
    </p:spTree>
    <p:extLst>
      <p:ext uri="{BB962C8B-B14F-4D97-AF65-F5344CB8AC3E}">
        <p14:creationId xmlns:p14="http://schemas.microsoft.com/office/powerpoint/2010/main" val="2408270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Valencia College </a:t>
            </a:r>
            <a:br>
              <a:rPr lang="en-US" dirty="0"/>
            </a:br>
            <a:r>
              <a:rPr lang="en-US" dirty="0"/>
              <a:t>Default Prevention Initiatives</a:t>
            </a:r>
          </a:p>
        </p:txBody>
      </p:sp>
      <p:sp>
        <p:nvSpPr>
          <p:cNvPr id="3" name="Subtitle 2"/>
          <p:cNvSpPr>
            <a:spLocks noGrp="1"/>
          </p:cNvSpPr>
          <p:nvPr>
            <p:ph type="subTitle" idx="1"/>
          </p:nvPr>
        </p:nvSpPr>
        <p:spPr/>
        <p:txBody>
          <a:bodyPr>
            <a:normAutofit fontScale="92500" lnSpcReduction="20000"/>
          </a:bodyPr>
          <a:lstStyle/>
          <a:p>
            <a:pPr>
              <a:lnSpc>
                <a:spcPct val="100000"/>
              </a:lnSpc>
              <a:spcBef>
                <a:spcPts val="0"/>
              </a:spcBef>
            </a:pPr>
            <a:r>
              <a:rPr lang="en-US" dirty="0"/>
              <a:t>Sedrick Brinson</a:t>
            </a:r>
          </a:p>
          <a:p>
            <a:pPr>
              <a:lnSpc>
                <a:spcPct val="100000"/>
              </a:lnSpc>
              <a:spcBef>
                <a:spcPts val="0"/>
              </a:spcBef>
            </a:pPr>
            <a:r>
              <a:rPr lang="en-US" dirty="0"/>
              <a:t>Financial Aid Specialist </a:t>
            </a:r>
          </a:p>
          <a:p>
            <a:pPr>
              <a:lnSpc>
                <a:spcPct val="100000"/>
              </a:lnSpc>
              <a:spcBef>
                <a:spcPts val="0"/>
              </a:spcBef>
            </a:pPr>
            <a:r>
              <a:rPr lang="en-US" dirty="0"/>
              <a:t> Default Prevention Advisory Committee Chair</a:t>
            </a:r>
          </a:p>
          <a:p>
            <a:endParaRPr lang="en-US" dirty="0"/>
          </a:p>
        </p:txBody>
      </p:sp>
    </p:spTree>
    <p:extLst>
      <p:ext uri="{BB962C8B-B14F-4D97-AF65-F5344CB8AC3E}">
        <p14:creationId xmlns:p14="http://schemas.microsoft.com/office/powerpoint/2010/main" val="6392678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57300"/>
            <a:ext cx="6988126" cy="812800"/>
          </a:xfrm>
        </p:spPr>
        <p:txBody>
          <a:bodyPr/>
          <a:lstStyle/>
          <a:p>
            <a:pPr algn="ctr"/>
            <a:r>
              <a:rPr lang="en-US" sz="4800" dirty="0" smtClean="0"/>
              <a:t>The Beginning</a:t>
            </a:r>
            <a:endParaRPr lang="en-US" sz="4800" dirty="0"/>
          </a:p>
        </p:txBody>
      </p:sp>
      <p:sp>
        <p:nvSpPr>
          <p:cNvPr id="3" name="Content Placeholder 2"/>
          <p:cNvSpPr>
            <a:spLocks noGrp="1"/>
          </p:cNvSpPr>
          <p:nvPr>
            <p:ph idx="1"/>
          </p:nvPr>
        </p:nvSpPr>
        <p:spPr/>
        <p:txBody>
          <a:bodyPr>
            <a:normAutofit fontScale="70000" lnSpcReduction="20000"/>
          </a:bodyPr>
          <a:lstStyle/>
          <a:p>
            <a:r>
              <a:rPr lang="en-US" sz="3100" dirty="0"/>
              <a:t>As a commuter school with no on-campus housing, 60 percent of students at Valencia attend part time, and many work and forego student loans. However, from 2008 to 2012, Valencia experienced a 40 percent enrollment boom that increased the overall number of student borrowers. The reason for this increase was because Valencia College Board of Trustees voted to keep tuition at a flat rate of $99.06 per credit hour. Despite Valencia College not being at sanction level, recent CDR fluctuations have garnered the attention of staff and administrators. </a:t>
            </a:r>
          </a:p>
          <a:p>
            <a:endParaRPr lang="en-US" dirty="0"/>
          </a:p>
        </p:txBody>
      </p:sp>
    </p:spTree>
    <p:extLst>
      <p:ext uri="{BB962C8B-B14F-4D97-AF65-F5344CB8AC3E}">
        <p14:creationId xmlns:p14="http://schemas.microsoft.com/office/powerpoint/2010/main" val="2174425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Overview of Valencia’s Default Prevention Plan</a:t>
            </a:r>
          </a:p>
        </p:txBody>
      </p:sp>
    </p:spTree>
    <p:extLst>
      <p:ext uri="{BB962C8B-B14F-4D97-AF65-F5344CB8AC3E}">
        <p14:creationId xmlns:p14="http://schemas.microsoft.com/office/powerpoint/2010/main" val="15661997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Across Campus</a:t>
            </a:r>
          </a:p>
        </p:txBody>
      </p:sp>
      <p:sp>
        <p:nvSpPr>
          <p:cNvPr id="3" name="Content Placeholder 2"/>
          <p:cNvSpPr>
            <a:spLocks noGrp="1"/>
          </p:cNvSpPr>
          <p:nvPr>
            <p:ph idx="1"/>
          </p:nvPr>
        </p:nvSpPr>
        <p:spPr/>
        <p:txBody>
          <a:bodyPr>
            <a:normAutofit fontScale="92500" lnSpcReduction="20000"/>
          </a:bodyPr>
          <a:lstStyle/>
          <a:p>
            <a:r>
              <a:rPr lang="en-US" dirty="0"/>
              <a:t>On October 2, 2014, we implemented our Default Management Committee to get the commitment from key individuals’ college wide to acknowledge and support default management and prevention. Since then, the name of the committee was changed to Default Prevention Advisory Committee. The reason for the name change, was to “prevent” the student from going into debt, not “manage” their debt.</a:t>
            </a:r>
          </a:p>
          <a:p>
            <a:endParaRPr lang="en-US" dirty="0"/>
          </a:p>
        </p:txBody>
      </p:sp>
    </p:spTree>
    <p:extLst>
      <p:ext uri="{BB962C8B-B14F-4D97-AF65-F5344CB8AC3E}">
        <p14:creationId xmlns:p14="http://schemas.microsoft.com/office/powerpoint/2010/main" val="919768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74416"/>
            <a:ext cx="6858000" cy="812800"/>
          </a:xfrm>
        </p:spPr>
        <p:txBody>
          <a:bodyPr/>
          <a:lstStyle/>
          <a:p>
            <a:pPr algn="ctr"/>
            <a:r>
              <a:rPr lang="en-US" dirty="0"/>
              <a:t>Default Prevention Advisory Committee</a:t>
            </a:r>
          </a:p>
        </p:txBody>
      </p:sp>
      <p:sp>
        <p:nvSpPr>
          <p:cNvPr id="3" name="Content Placeholder 2"/>
          <p:cNvSpPr>
            <a:spLocks noGrp="1"/>
          </p:cNvSpPr>
          <p:nvPr>
            <p:ph idx="1"/>
          </p:nvPr>
        </p:nvSpPr>
        <p:spPr>
          <a:xfrm>
            <a:off x="98474" y="2067952"/>
            <a:ext cx="8876714" cy="4431322"/>
          </a:xfrm>
        </p:spPr>
        <p:txBody>
          <a:bodyPr>
            <a:normAutofit/>
          </a:bodyPr>
          <a:lstStyle/>
          <a:p>
            <a:r>
              <a:rPr lang="en-US" sz="2000" dirty="0"/>
              <a:t>Valencia College selected a group of key players who are integral to the student learning experience from beginning to end and who have the background and knowledge to target specific student populations.</a:t>
            </a:r>
          </a:p>
          <a:p>
            <a:pPr marL="0" indent="0">
              <a:buNone/>
            </a:pPr>
            <a:endParaRPr lang="en-US" sz="2000" dirty="0"/>
          </a:p>
          <a:p>
            <a:pPr marL="0" indent="0">
              <a:buNone/>
            </a:pPr>
            <a:r>
              <a:rPr lang="en-US" sz="2000" dirty="0"/>
              <a:t>Financial Aid Specialist – </a:t>
            </a:r>
            <a:r>
              <a:rPr lang="en-US" sz="2000" dirty="0" smtClean="0"/>
              <a:t>Chair			Dean </a:t>
            </a:r>
            <a:r>
              <a:rPr lang="en-US" sz="2000" dirty="0"/>
              <a:t>of Students</a:t>
            </a:r>
          </a:p>
          <a:p>
            <a:pPr marL="0" indent="0">
              <a:buNone/>
            </a:pPr>
            <a:r>
              <a:rPr lang="en-US" sz="2000" dirty="0"/>
              <a:t>AVP of Financial Aid </a:t>
            </a:r>
            <a:r>
              <a:rPr lang="en-US" sz="2000" dirty="0" err="1" smtClean="0"/>
              <a:t>Svcs</a:t>
            </a:r>
            <a:r>
              <a:rPr lang="en-US" sz="2000" dirty="0" smtClean="0"/>
              <a:t>.	 </a:t>
            </a:r>
            <a:r>
              <a:rPr lang="en-US" sz="2000" dirty="0"/>
              <a:t>	</a:t>
            </a:r>
            <a:r>
              <a:rPr lang="en-US" sz="2000" dirty="0" smtClean="0"/>
              <a:t>		Director </a:t>
            </a:r>
            <a:r>
              <a:rPr lang="en-US" sz="2000" dirty="0"/>
              <a:t>of Student Services</a:t>
            </a:r>
          </a:p>
          <a:p>
            <a:pPr marL="0" indent="0">
              <a:buNone/>
            </a:pPr>
            <a:r>
              <a:rPr lang="en-US" sz="2000" dirty="0"/>
              <a:t>Director of Financial Aid </a:t>
            </a:r>
            <a:r>
              <a:rPr lang="en-US" sz="2000" dirty="0" err="1" smtClean="0"/>
              <a:t>Svcs</a:t>
            </a:r>
            <a:r>
              <a:rPr lang="en-US" sz="2000" dirty="0" smtClean="0"/>
              <a:t>.	</a:t>
            </a:r>
            <a:r>
              <a:rPr lang="en-US" sz="2000" dirty="0"/>
              <a:t>	</a:t>
            </a:r>
            <a:r>
              <a:rPr lang="en-US" sz="2000" dirty="0" smtClean="0"/>
              <a:t>	Director </a:t>
            </a:r>
            <a:r>
              <a:rPr lang="en-US" sz="2000" dirty="0"/>
              <a:t>of Enrollment Services</a:t>
            </a:r>
          </a:p>
          <a:p>
            <a:pPr marL="0" indent="0">
              <a:buNone/>
            </a:pPr>
            <a:r>
              <a:rPr lang="en-US" sz="2000" dirty="0" smtClean="0"/>
              <a:t>Asst</a:t>
            </a:r>
            <a:r>
              <a:rPr lang="en-US" sz="2000" dirty="0"/>
              <a:t>. Director of Financial Aid		</a:t>
            </a:r>
            <a:r>
              <a:rPr lang="en-US" sz="2000" dirty="0" smtClean="0"/>
              <a:t>	College Counselor</a:t>
            </a:r>
            <a:endParaRPr lang="en-US" sz="2000" dirty="0"/>
          </a:p>
          <a:p>
            <a:pPr marL="0" indent="0">
              <a:buNone/>
            </a:pPr>
            <a:r>
              <a:rPr lang="en-US" sz="2000" dirty="0"/>
              <a:t>Institutional Research Analyst		</a:t>
            </a:r>
            <a:r>
              <a:rPr lang="en-US" sz="2000" dirty="0" smtClean="0"/>
              <a:t>	Director </a:t>
            </a:r>
            <a:r>
              <a:rPr lang="en-US" sz="2000" dirty="0"/>
              <a:t>of Admissions</a:t>
            </a:r>
          </a:p>
          <a:p>
            <a:pPr marL="0" indent="0">
              <a:buNone/>
            </a:pPr>
            <a:r>
              <a:rPr lang="en-US" sz="2000" dirty="0" smtClean="0"/>
              <a:t>Campus Dean</a:t>
            </a:r>
            <a:r>
              <a:rPr lang="en-US" sz="2000" dirty="0"/>
              <a:t>					</a:t>
            </a:r>
            <a:r>
              <a:rPr lang="en-US" sz="2000" dirty="0" smtClean="0"/>
              <a:t>		Manager of Learning Support</a:t>
            </a:r>
            <a:endParaRPr lang="en-US" sz="2000" dirty="0"/>
          </a:p>
          <a:p>
            <a:pPr marL="0" indent="0">
              <a:buNone/>
            </a:pPr>
            <a:r>
              <a:rPr lang="en-US" sz="2000" dirty="0"/>
              <a:t>					</a:t>
            </a:r>
          </a:p>
          <a:p>
            <a:endParaRPr lang="en-US" dirty="0"/>
          </a:p>
        </p:txBody>
      </p:sp>
    </p:spTree>
    <p:extLst>
      <p:ext uri="{BB962C8B-B14F-4D97-AF65-F5344CB8AC3E}">
        <p14:creationId xmlns:p14="http://schemas.microsoft.com/office/powerpoint/2010/main" val="9849527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3959-CF86-499C-8EE4-64DB6E68F024}"/>
              </a:ext>
            </a:extLst>
          </p:cNvPr>
          <p:cNvSpPr>
            <a:spLocks noGrp="1"/>
          </p:cNvSpPr>
          <p:nvPr>
            <p:ph type="title"/>
          </p:nvPr>
        </p:nvSpPr>
        <p:spPr>
          <a:xfrm>
            <a:off x="1143000" y="701622"/>
            <a:ext cx="6858000" cy="812800"/>
          </a:xfrm>
        </p:spPr>
        <p:txBody>
          <a:bodyPr/>
          <a:lstStyle/>
          <a:p>
            <a:pPr algn="ctr"/>
            <a:r>
              <a:rPr lang="en-US" dirty="0"/>
              <a:t>Results of FLIRT</a:t>
            </a:r>
          </a:p>
        </p:txBody>
      </p:sp>
      <p:sp>
        <p:nvSpPr>
          <p:cNvPr id="3" name="Content Placeholder 2">
            <a:extLst>
              <a:ext uri="{FF2B5EF4-FFF2-40B4-BE49-F238E27FC236}">
                <a16:creationId xmlns:a16="http://schemas.microsoft.com/office/drawing/2014/main" id="{7A87081A-271A-4ADE-B4A3-C273153CCA63}"/>
              </a:ext>
            </a:extLst>
          </p:cNvPr>
          <p:cNvSpPr>
            <a:spLocks noGrp="1"/>
          </p:cNvSpPr>
          <p:nvPr>
            <p:ph sz="half" idx="1"/>
          </p:nvPr>
        </p:nvSpPr>
        <p:spPr>
          <a:xfrm>
            <a:off x="1143000" y="1799102"/>
            <a:ext cx="3352800" cy="1682652"/>
          </a:xfrm>
          <a:ln>
            <a:solidFill>
              <a:schemeClr val="accent1"/>
            </a:solidFill>
          </a:ln>
        </p:spPr>
        <p:txBody>
          <a:bodyPr/>
          <a:lstStyle/>
          <a:p>
            <a:r>
              <a:rPr lang="en-US" dirty="0"/>
              <a:t>Financial Literacy Program</a:t>
            </a:r>
          </a:p>
          <a:p>
            <a:pPr lvl="1"/>
            <a:r>
              <a:rPr lang="en-US" dirty="0"/>
              <a:t>Peer-to-peer learning</a:t>
            </a:r>
          </a:p>
          <a:p>
            <a:pPr lvl="1"/>
            <a:endParaRPr lang="en-US" dirty="0"/>
          </a:p>
        </p:txBody>
      </p:sp>
      <p:sp>
        <p:nvSpPr>
          <p:cNvPr id="4" name="Content Placeholder 3">
            <a:extLst>
              <a:ext uri="{FF2B5EF4-FFF2-40B4-BE49-F238E27FC236}">
                <a16:creationId xmlns:a16="http://schemas.microsoft.com/office/drawing/2014/main" id="{CA2593D8-2112-4710-A601-C9767B04DA81}"/>
              </a:ext>
            </a:extLst>
          </p:cNvPr>
          <p:cNvSpPr>
            <a:spLocks noGrp="1"/>
          </p:cNvSpPr>
          <p:nvPr>
            <p:ph sz="half" idx="2"/>
          </p:nvPr>
        </p:nvSpPr>
        <p:spPr>
          <a:xfrm>
            <a:off x="4648200" y="1799102"/>
            <a:ext cx="3352800" cy="1682652"/>
          </a:xfrm>
          <a:ln>
            <a:solidFill>
              <a:schemeClr val="accent1"/>
            </a:solidFill>
          </a:ln>
        </p:spPr>
        <p:txBody>
          <a:bodyPr/>
          <a:lstStyle/>
          <a:p>
            <a:r>
              <a:rPr lang="en-US" dirty="0"/>
              <a:t>Loan Default Prevention Program</a:t>
            </a:r>
          </a:p>
          <a:p>
            <a:pPr lvl="1"/>
            <a:r>
              <a:rPr lang="en-US" dirty="0"/>
              <a:t>Staff-led initiative</a:t>
            </a:r>
          </a:p>
        </p:txBody>
      </p:sp>
      <p:sp>
        <p:nvSpPr>
          <p:cNvPr id="5" name="Content Placeholder 2">
            <a:extLst>
              <a:ext uri="{FF2B5EF4-FFF2-40B4-BE49-F238E27FC236}">
                <a16:creationId xmlns:a16="http://schemas.microsoft.com/office/drawing/2014/main" id="{3610A651-AEDA-4A71-9032-0F4745F1F3A1}"/>
              </a:ext>
            </a:extLst>
          </p:cNvPr>
          <p:cNvSpPr txBox="1">
            <a:spLocks/>
          </p:cNvSpPr>
          <p:nvPr/>
        </p:nvSpPr>
        <p:spPr>
          <a:xfrm>
            <a:off x="1143000" y="3618526"/>
            <a:ext cx="6858000" cy="693222"/>
          </a:xfrm>
          <a:prstGeom prst="rect">
            <a:avLst/>
          </a:prstGeom>
          <a:ln>
            <a:solidFill>
              <a:schemeClr val="accent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636463"/>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82838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rgbClr val="82838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82838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82838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USA Funds - $75,000 for three-years</a:t>
            </a:r>
          </a:p>
          <a:p>
            <a:pPr lvl="1"/>
            <a:endParaRPr lang="en-US" dirty="0"/>
          </a:p>
        </p:txBody>
      </p:sp>
    </p:spTree>
    <p:extLst>
      <p:ext uri="{BB962C8B-B14F-4D97-AF65-F5344CB8AC3E}">
        <p14:creationId xmlns:p14="http://schemas.microsoft.com/office/powerpoint/2010/main" val="13812151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dirty="0"/>
              <a:t>To keep Valencia’s default rate in the mid-range of the scope of similar two-year institutions and to strive for keeping the 3-year rates below 15%.  </a:t>
            </a:r>
          </a:p>
          <a:p>
            <a:pPr lvl="0"/>
            <a:r>
              <a:rPr lang="en-US" dirty="0"/>
              <a:t>Provide interventions that target borrowers and provide financial literacy.</a:t>
            </a:r>
          </a:p>
          <a:p>
            <a:pPr lvl="0"/>
            <a:r>
              <a:rPr lang="en-US" dirty="0"/>
              <a:t>Conduct outreach to borrowers during repayment to assist in navigating the repayment process via USA Funds Borrower Connect software.</a:t>
            </a:r>
          </a:p>
          <a:p>
            <a:pPr lvl="0"/>
            <a:r>
              <a:rPr lang="en-US" dirty="0"/>
              <a:t>Analyze the current cohorts to determine students that are most likely to default and target outreach to those groups.</a:t>
            </a:r>
          </a:p>
          <a:p>
            <a:pPr lvl="0"/>
            <a:r>
              <a:rPr lang="en-US" dirty="0"/>
              <a:t>Provide training to all Financial Aid staff to assist borrowers with repayment strategies.</a:t>
            </a:r>
          </a:p>
          <a:p>
            <a:endParaRPr lang="en-US" dirty="0"/>
          </a:p>
        </p:txBody>
      </p:sp>
      <p:sp>
        <p:nvSpPr>
          <p:cNvPr id="4" name="Title 1"/>
          <p:cNvSpPr>
            <a:spLocks noGrp="1"/>
          </p:cNvSpPr>
          <p:nvPr>
            <p:ph type="title"/>
          </p:nvPr>
        </p:nvSpPr>
        <p:spPr/>
        <p:txBody>
          <a:bodyPr>
            <a:normAutofit fontScale="90000"/>
          </a:bodyPr>
          <a:lstStyle/>
          <a:p>
            <a:pPr algn="ctr"/>
            <a:r>
              <a:rPr lang="en-US" dirty="0" smtClean="0"/>
              <a:t>Goals of the Default Prevention Plan at Valencia</a:t>
            </a:r>
            <a:endParaRPr lang="en-US" dirty="0"/>
          </a:p>
        </p:txBody>
      </p:sp>
    </p:spTree>
    <p:extLst>
      <p:ext uri="{BB962C8B-B14F-4D97-AF65-F5344CB8AC3E}">
        <p14:creationId xmlns:p14="http://schemas.microsoft.com/office/powerpoint/2010/main" val="3317439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50034" y="966862"/>
            <a:ext cx="6858000" cy="812800"/>
          </a:xfrm>
        </p:spPr>
        <p:txBody>
          <a:bodyPr/>
          <a:lstStyle/>
          <a:p>
            <a:pPr algn="ctr"/>
            <a:r>
              <a:rPr lang="en-US" dirty="0" smtClean="0"/>
              <a:t>Valencia Student Loan Borrower Population</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3656" y="1977440"/>
            <a:ext cx="7254378" cy="2965428"/>
          </a:xfrm>
        </p:spPr>
      </p:pic>
      <p:sp>
        <p:nvSpPr>
          <p:cNvPr id="6" name="Content Placeholder 5"/>
          <p:cNvSpPr>
            <a:spLocks noGrp="1"/>
          </p:cNvSpPr>
          <p:nvPr>
            <p:ph sz="half" idx="2"/>
          </p:nvPr>
        </p:nvSpPr>
        <p:spPr>
          <a:xfrm>
            <a:off x="239151" y="4942868"/>
            <a:ext cx="8679765" cy="1939776"/>
          </a:xfrm>
        </p:spPr>
        <p:txBody>
          <a:bodyPr>
            <a:normAutofit fontScale="92500" lnSpcReduction="10000"/>
          </a:bodyPr>
          <a:lstStyle/>
          <a:p>
            <a:r>
              <a:rPr lang="en-US" dirty="0">
                <a:latin typeface="Times New Roman" panose="02020603050405020304" pitchFamily="18" charset="0"/>
                <a:ea typeface="Calibri" panose="020F0502020204030204" pitchFamily="34" charset="0"/>
              </a:rPr>
              <a:t>As you can see the loan volume, number of borrowers and average loan debt is reducing.  Policy changes have effected these numbers (i.e., algorithmic budgeting, SAP).  Two major changes were our awarding process and SAP policy. In the 2013-2014 aid year we initiated Algorithmic Budgeting. The benefits to Algorithmic Budgeting are that a student’s budget is adjusted to reflect the actual enrollment status and adjustments are made to budget components, which in turn lessen the amount a student can borrow for a single term.</a:t>
            </a:r>
            <a:endParaRPr lang="en-US" dirty="0"/>
          </a:p>
          <a:p>
            <a:endParaRPr lang="en-US" dirty="0"/>
          </a:p>
        </p:txBody>
      </p:sp>
    </p:spTree>
    <p:extLst>
      <p:ext uri="{BB962C8B-B14F-4D97-AF65-F5344CB8AC3E}">
        <p14:creationId xmlns:p14="http://schemas.microsoft.com/office/powerpoint/2010/main" val="1262384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18145"/>
            <a:ext cx="6858000" cy="812800"/>
          </a:xfrm>
        </p:spPr>
        <p:txBody>
          <a:bodyPr/>
          <a:lstStyle/>
          <a:p>
            <a:pPr algn="ctr"/>
            <a:r>
              <a:rPr lang="en-US" dirty="0"/>
              <a:t>Valencia Historical Default Rates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324121" y="1874597"/>
            <a:ext cx="6495757" cy="4583617"/>
          </a:xfrm>
        </p:spPr>
      </p:pic>
    </p:spTree>
    <p:extLst>
      <p:ext uri="{BB962C8B-B14F-4D97-AF65-F5344CB8AC3E}">
        <p14:creationId xmlns:p14="http://schemas.microsoft.com/office/powerpoint/2010/main" val="16579496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32217"/>
            <a:ext cx="6858000" cy="812800"/>
          </a:xfrm>
        </p:spPr>
        <p:txBody>
          <a:bodyPr/>
          <a:lstStyle/>
          <a:p>
            <a:pPr algn="ctr"/>
            <a:r>
              <a:rPr lang="en-US" dirty="0"/>
              <a:t>The Early Stages of Enrollment</a:t>
            </a:r>
          </a:p>
        </p:txBody>
      </p:sp>
      <p:sp>
        <p:nvSpPr>
          <p:cNvPr id="3" name="Content Placeholder 2"/>
          <p:cNvSpPr>
            <a:spLocks noGrp="1"/>
          </p:cNvSpPr>
          <p:nvPr>
            <p:ph idx="1"/>
          </p:nvPr>
        </p:nvSpPr>
        <p:spPr>
          <a:xfrm>
            <a:off x="182880" y="1880186"/>
            <a:ext cx="8778239" cy="4382085"/>
          </a:xfrm>
        </p:spPr>
        <p:txBody>
          <a:bodyPr>
            <a:normAutofit fontScale="70000" lnSpcReduction="20000"/>
          </a:bodyPr>
          <a:lstStyle/>
          <a:p>
            <a:pPr marL="0" indent="0">
              <a:buNone/>
            </a:pPr>
            <a:r>
              <a:rPr lang="en-US" b="1" dirty="0">
                <a:latin typeface="Times New Roman" charset="0"/>
              </a:rPr>
              <a:t>New Student Experience (</a:t>
            </a:r>
            <a:r>
              <a:rPr lang="en-US" b="1" dirty="0" smtClean="0">
                <a:latin typeface="Times New Roman" charset="0"/>
              </a:rPr>
              <a:t>NSE Course)</a:t>
            </a:r>
            <a:endParaRPr lang="en-US" b="1" dirty="0">
              <a:latin typeface="Times New Roman" charset="0"/>
            </a:endParaRPr>
          </a:p>
          <a:p>
            <a:r>
              <a:rPr lang="en-US" dirty="0">
                <a:latin typeface="Times New Roman" charset="0"/>
              </a:rPr>
              <a:t>Incoming first-year students will be given an overview of the financial aid process, student loan responsibilities, and basic money management skills, through New Student Experience (NSE)/ Student Life Skills (SLS 1122) courses.</a:t>
            </a:r>
          </a:p>
          <a:p>
            <a:pPr marL="0" indent="0">
              <a:buNone/>
            </a:pPr>
            <a:r>
              <a:rPr lang="en-US" b="1" dirty="0">
                <a:latin typeface="Times New Roman" charset="0"/>
              </a:rPr>
              <a:t>Open House and Got College </a:t>
            </a:r>
            <a:r>
              <a:rPr lang="en-US" b="1" dirty="0" smtClean="0">
                <a:latin typeface="Times New Roman" charset="0"/>
              </a:rPr>
              <a:t>(College-Wide &amp; Osceola Campus)</a:t>
            </a:r>
            <a:endParaRPr lang="en-US" b="1" dirty="0">
              <a:latin typeface="Times New Roman" charset="0"/>
            </a:endParaRPr>
          </a:p>
          <a:p>
            <a:r>
              <a:rPr lang="en-US" dirty="0">
                <a:latin typeface="Times New Roman" charset="0"/>
              </a:rPr>
              <a:t>As prospective students interact with Valencia College the current practice is to provide information on the cost of attendance and the process of how to apply for financial aid. Students have the opportunity to speak with a financial aid specialist for assistance with the student aid process. </a:t>
            </a:r>
            <a:endParaRPr lang="en-US" dirty="0" smtClean="0">
              <a:latin typeface="Times New Roman" charset="0"/>
            </a:endParaRPr>
          </a:p>
          <a:p>
            <a:pPr marL="0" indent="0">
              <a:buNone/>
            </a:pPr>
            <a:r>
              <a:rPr lang="en-US" b="1" dirty="0">
                <a:latin typeface="Times New Roman" panose="02020603050405020304" pitchFamily="18" charset="0"/>
                <a:cs typeface="Times New Roman" panose="02020603050405020304" pitchFamily="18" charset="0"/>
              </a:rPr>
              <a:t>Transfer Orientation (College-Wide</a:t>
            </a:r>
            <a:r>
              <a:rPr lang="en-US" b="1" dirty="0"/>
              <a:t>)</a:t>
            </a:r>
            <a:endParaRPr lang="en-US" dirty="0"/>
          </a:p>
          <a:p>
            <a:r>
              <a:rPr lang="en-US" dirty="0">
                <a:latin typeface="Times New Roman" panose="02020603050405020304" pitchFamily="18" charset="0"/>
                <a:cs typeface="Times New Roman" panose="02020603050405020304" pitchFamily="18" charset="0"/>
              </a:rPr>
              <a:t>A Financial Aid Specialist prepares materials regarding the different types of student loan repayment plans, Managing Your Credit booklet, etc. Transfer students also receive a personalized letter stating how much they have borrowed since the beginning of their educational career.</a:t>
            </a:r>
          </a:p>
          <a:p>
            <a:endParaRPr lang="en-US" dirty="0">
              <a:latin typeface="Times New Roman" charset="0"/>
            </a:endParaRPr>
          </a:p>
        </p:txBody>
      </p:sp>
    </p:spTree>
    <p:extLst>
      <p:ext uri="{BB962C8B-B14F-4D97-AF65-F5344CB8AC3E}">
        <p14:creationId xmlns:p14="http://schemas.microsoft.com/office/powerpoint/2010/main" val="5332658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Student Loan STD’S</a:t>
            </a:r>
            <a:endParaRPr lang="en-US" dirty="0"/>
          </a:p>
        </p:txBody>
      </p:sp>
      <p:pic>
        <p:nvPicPr>
          <p:cNvPr id="4" name="CB2Q0CoDYrU"/>
          <p:cNvPicPr>
            <a:picLocks noGrp="1" noRot="1" noChangeAspect="1"/>
          </p:cNvPicPr>
          <p:nvPr>
            <p:ph idx="1"/>
            <a:videoFile r:link="rId1"/>
          </p:nvPr>
        </p:nvPicPr>
        <p:blipFill>
          <a:blip r:embed="rId3"/>
          <a:stretch>
            <a:fillRect/>
          </a:stretch>
        </p:blipFill>
        <p:spPr>
          <a:xfrm>
            <a:off x="919349" y="2249365"/>
            <a:ext cx="7305301" cy="4109232"/>
          </a:xfrm>
          <a:prstGeom prst="rect">
            <a:avLst/>
          </a:prstGeom>
        </p:spPr>
      </p:pic>
    </p:spTree>
    <p:extLst>
      <p:ext uri="{BB962C8B-B14F-4D97-AF65-F5344CB8AC3E}">
        <p14:creationId xmlns:p14="http://schemas.microsoft.com/office/powerpoint/2010/main" val="7467751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16988"/>
            <a:ext cx="5486400" cy="1752600"/>
          </a:xfrm>
        </p:spPr>
        <p:txBody>
          <a:bodyPr/>
          <a:lstStyle/>
          <a:p>
            <a:r>
              <a:rPr lang="en-US" dirty="0"/>
              <a:t>Valencia’s Accomplishments &amp; Initiatives</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612651"/>
            <a:ext cx="5564262" cy="3706536"/>
          </a:xfrm>
          <a:prstGeom prst="rect">
            <a:avLst/>
          </a:prstGeom>
        </p:spPr>
      </p:pic>
    </p:spTree>
    <p:extLst>
      <p:ext uri="{BB962C8B-B14F-4D97-AF65-F5344CB8AC3E}">
        <p14:creationId xmlns:p14="http://schemas.microsoft.com/office/powerpoint/2010/main" val="8667228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Grad Finale</a:t>
            </a:r>
            <a:endParaRPr lang="en-US" dirty="0"/>
          </a:p>
        </p:txBody>
      </p:sp>
      <p:sp>
        <p:nvSpPr>
          <p:cNvPr id="5" name="Content Placeholder 4"/>
          <p:cNvSpPr>
            <a:spLocks noGrp="1"/>
          </p:cNvSpPr>
          <p:nvPr>
            <p:ph sz="half" idx="1"/>
          </p:nvPr>
        </p:nvSpPr>
        <p:spPr/>
        <p:txBody>
          <a:bodyPr/>
          <a:lstStyle/>
          <a:p>
            <a:r>
              <a:rPr lang="en-US" dirty="0"/>
              <a:t>Valencia College provides activities for the graduates by requiring graduating students to meet with a designated financial aid specialist regarding any student loans that they received while at Valencia College.</a:t>
            </a:r>
          </a:p>
          <a:p>
            <a:endParaRPr lang="en-US" dirty="0"/>
          </a:p>
        </p:txBody>
      </p:sp>
      <p:pic>
        <p:nvPicPr>
          <p:cNvPr id="7" name="Picture Placeholder 4"/>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4648200" y="2919016"/>
            <a:ext cx="3352800" cy="2226468"/>
          </a:xfrm>
        </p:spPr>
      </p:pic>
    </p:spTree>
    <p:extLst>
      <p:ext uri="{BB962C8B-B14F-4D97-AF65-F5344CB8AC3E}">
        <p14:creationId xmlns:p14="http://schemas.microsoft.com/office/powerpoint/2010/main" val="23155643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pPr algn="ctr"/>
            <a:r>
              <a:rPr lang="en-US" sz="4000" dirty="0" smtClean="0"/>
              <a:t>Nursing Orientation</a:t>
            </a:r>
            <a:endParaRPr lang="en-US" sz="4000" dirty="0"/>
          </a:p>
        </p:txBody>
      </p:sp>
      <p:sp>
        <p:nvSpPr>
          <p:cNvPr id="5" name="Content Placeholder 4"/>
          <p:cNvSpPr>
            <a:spLocks noGrp="1"/>
          </p:cNvSpPr>
          <p:nvPr>
            <p:ph sz="half" idx="1"/>
          </p:nvPr>
        </p:nvSpPr>
        <p:spPr/>
        <p:txBody>
          <a:bodyPr/>
          <a:lstStyle/>
          <a:p>
            <a:r>
              <a:rPr lang="en-US" dirty="0"/>
              <a:t>At the Nursing Orientation, students are given personalized letters informing them of how much loan debt they incurred while enrolled in Valencia Nursing Program.</a:t>
            </a:r>
          </a:p>
          <a:p>
            <a:endParaRPr lang="en-US" dirty="0"/>
          </a:p>
        </p:txBody>
      </p:sp>
      <p:pic>
        <p:nvPicPr>
          <p:cNvPr id="8" name="Picture Placeholder 4"/>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4648200" y="2917444"/>
            <a:ext cx="3352800" cy="2229612"/>
          </a:xfrm>
        </p:spPr>
      </p:pic>
    </p:spTree>
    <p:extLst>
      <p:ext uri="{BB962C8B-B14F-4D97-AF65-F5344CB8AC3E}">
        <p14:creationId xmlns:p14="http://schemas.microsoft.com/office/powerpoint/2010/main" val="19255072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235201"/>
            <a:ext cx="3352800" cy="3594100"/>
          </a:xfrm>
        </p:spPr>
        <p:txBody>
          <a:bodyPr>
            <a:normAutofit fontScale="85000" lnSpcReduction="10000"/>
          </a:bodyPr>
          <a:lstStyle/>
          <a:p>
            <a:r>
              <a:rPr lang="en-US" dirty="0"/>
              <a:t>Presentations were done at each of Valencia Campus President’s Leadership Team meetings to educate and express the importance of Valencia’s default prevention initiatives. The presentation explained the long-term goals regarding loan borrowing, financial literacy, repayment plans &amp; incentives, as well as steps to avoid student loan default.</a:t>
            </a:r>
          </a:p>
          <a:p>
            <a:endParaRPr lang="en-US" dirty="0"/>
          </a:p>
        </p:txBody>
      </p:sp>
      <p:sp>
        <p:nvSpPr>
          <p:cNvPr id="5" name="Title 1"/>
          <p:cNvSpPr>
            <a:spLocks noGrp="1"/>
          </p:cNvSpPr>
          <p:nvPr>
            <p:ph type="title"/>
          </p:nvPr>
        </p:nvSpPr>
        <p:spPr>
          <a:xfrm>
            <a:off x="267286" y="1004080"/>
            <a:ext cx="8564162" cy="1106073"/>
          </a:xfrm>
        </p:spPr>
        <p:txBody>
          <a:bodyPr>
            <a:noAutofit/>
          </a:bodyPr>
          <a:lstStyle/>
          <a:p>
            <a:pPr algn="ctr"/>
            <a:r>
              <a:rPr lang="en-US" sz="3600" dirty="0" smtClean="0"/>
              <a:t>Campus President’s Leadership Meeting</a:t>
            </a:r>
            <a:endParaRPr lang="en-US" sz="3600" dirty="0"/>
          </a:p>
        </p:txBody>
      </p:sp>
      <p:pic>
        <p:nvPicPr>
          <p:cNvPr id="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7767" y="2235201"/>
            <a:ext cx="1762125" cy="2466975"/>
          </a:xfrm>
        </p:spPr>
      </p:pic>
      <p:sp>
        <p:nvSpPr>
          <p:cNvPr id="7" name="TextBox 6"/>
          <p:cNvSpPr txBox="1"/>
          <p:nvPr/>
        </p:nvSpPr>
        <p:spPr>
          <a:xfrm>
            <a:off x="3124988" y="4702377"/>
            <a:ext cx="2028277" cy="923330"/>
          </a:xfrm>
          <a:prstGeom prst="rect">
            <a:avLst/>
          </a:prstGeom>
          <a:noFill/>
        </p:spPr>
        <p:txBody>
          <a:bodyPr wrap="square" rtlCol="0">
            <a:spAutoFit/>
          </a:bodyPr>
          <a:lstStyle/>
          <a:p>
            <a:pPr algn="ctr"/>
            <a:r>
              <a:rPr lang="en-US" dirty="0" smtClean="0"/>
              <a:t>Dr. Falecia Williams</a:t>
            </a:r>
          </a:p>
          <a:p>
            <a:pPr algn="ctr"/>
            <a:r>
              <a:rPr lang="en-US" dirty="0" smtClean="0"/>
              <a:t>West &amp; Downtown</a:t>
            </a:r>
          </a:p>
          <a:p>
            <a:pPr algn="ctr"/>
            <a:r>
              <a:rPr lang="en-US" dirty="0" smtClean="0"/>
              <a:t>Campus President</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21583" y="2235201"/>
            <a:ext cx="1762125" cy="246697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47523" y="2235200"/>
            <a:ext cx="2023076" cy="2466974"/>
          </a:xfrm>
          <a:prstGeom prst="rect">
            <a:avLst/>
          </a:prstGeom>
        </p:spPr>
      </p:pic>
      <p:sp>
        <p:nvSpPr>
          <p:cNvPr id="11" name="TextBox 10"/>
          <p:cNvSpPr txBox="1"/>
          <p:nvPr/>
        </p:nvSpPr>
        <p:spPr>
          <a:xfrm>
            <a:off x="5016159" y="4698810"/>
            <a:ext cx="2168470" cy="1477328"/>
          </a:xfrm>
          <a:prstGeom prst="rect">
            <a:avLst/>
          </a:prstGeom>
          <a:noFill/>
        </p:spPr>
        <p:txBody>
          <a:bodyPr wrap="square" rtlCol="0">
            <a:spAutoFit/>
          </a:bodyPr>
          <a:lstStyle/>
          <a:p>
            <a:pPr algn="ctr"/>
            <a:r>
              <a:rPr lang="en-US" dirty="0" smtClean="0"/>
              <a:t>Dr. Kathleen Plinske</a:t>
            </a:r>
          </a:p>
          <a:p>
            <a:pPr algn="ctr"/>
            <a:r>
              <a:rPr lang="en-US" dirty="0" smtClean="0"/>
              <a:t>Executive Vice President &amp; Provost/</a:t>
            </a:r>
          </a:p>
          <a:p>
            <a:pPr algn="ctr"/>
            <a:r>
              <a:rPr lang="en-US" dirty="0" smtClean="0"/>
              <a:t>Osceola &amp; Lake Nona Campus President</a:t>
            </a:r>
            <a:endParaRPr lang="en-US" dirty="0"/>
          </a:p>
        </p:txBody>
      </p:sp>
      <p:sp>
        <p:nvSpPr>
          <p:cNvPr id="12" name="TextBox 11"/>
          <p:cNvSpPr txBox="1"/>
          <p:nvPr/>
        </p:nvSpPr>
        <p:spPr>
          <a:xfrm>
            <a:off x="7047523" y="4713310"/>
            <a:ext cx="2028277" cy="923330"/>
          </a:xfrm>
          <a:prstGeom prst="rect">
            <a:avLst/>
          </a:prstGeom>
          <a:noFill/>
        </p:spPr>
        <p:txBody>
          <a:bodyPr wrap="square" rtlCol="0">
            <a:spAutoFit/>
          </a:bodyPr>
          <a:lstStyle/>
          <a:p>
            <a:pPr algn="ctr"/>
            <a:r>
              <a:rPr lang="en-US" dirty="0" smtClean="0"/>
              <a:t>Dr. Stacey Johnson</a:t>
            </a:r>
          </a:p>
          <a:p>
            <a:pPr algn="ctr"/>
            <a:r>
              <a:rPr lang="en-US" dirty="0" smtClean="0"/>
              <a:t>East &amp; Winter Park Campus President</a:t>
            </a:r>
            <a:endParaRPr lang="en-US" dirty="0"/>
          </a:p>
        </p:txBody>
      </p:sp>
    </p:spTree>
    <p:extLst>
      <p:ext uri="{BB962C8B-B14F-4D97-AF65-F5344CB8AC3E}">
        <p14:creationId xmlns:p14="http://schemas.microsoft.com/office/powerpoint/2010/main" val="13875371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ctr"/>
            <a:r>
              <a:rPr lang="en-US" dirty="0" smtClean="0"/>
              <a:t>Valencia FY2016 3-YR CDR Statistics</a:t>
            </a:r>
            <a:endParaRPr lang="en-US" dirty="0"/>
          </a:p>
        </p:txBody>
      </p:sp>
    </p:spTree>
    <p:extLst>
      <p:ext uri="{BB962C8B-B14F-4D97-AF65-F5344CB8AC3E}">
        <p14:creationId xmlns:p14="http://schemas.microsoft.com/office/powerpoint/2010/main" val="157898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190" y="694595"/>
            <a:ext cx="7654122" cy="812800"/>
          </a:xfrm>
        </p:spPr>
        <p:txBody>
          <a:bodyPr/>
          <a:lstStyle/>
          <a:p>
            <a:pPr algn="ctr"/>
            <a:r>
              <a:rPr lang="en-US" dirty="0"/>
              <a:t>First-steps in P2P Approach (2009 – 2010)</a:t>
            </a:r>
          </a:p>
        </p:txBody>
      </p:sp>
      <p:pic>
        <p:nvPicPr>
          <p:cNvPr id="5" name="Content Placeholder 4"/>
          <p:cNvPicPr>
            <a:picLocks noGrp="1" noChangeAspect="1"/>
          </p:cNvPicPr>
          <p:nvPr>
            <p:ph sz="half" idx="1"/>
          </p:nvPr>
        </p:nvPicPr>
        <p:blipFill>
          <a:blip r:embed="rId3"/>
          <a:stretch>
            <a:fillRect/>
          </a:stretch>
        </p:blipFill>
        <p:spPr>
          <a:xfrm>
            <a:off x="723190" y="1398173"/>
            <a:ext cx="3312992" cy="4431128"/>
          </a:xfrm>
          <a:prstGeom prst="rect">
            <a:avLst/>
          </a:prstGeom>
        </p:spPr>
      </p:pic>
      <p:sp>
        <p:nvSpPr>
          <p:cNvPr id="4" name="Content Placeholder 3"/>
          <p:cNvSpPr>
            <a:spLocks noGrp="1"/>
          </p:cNvSpPr>
          <p:nvPr>
            <p:ph sz="half" idx="2"/>
          </p:nvPr>
        </p:nvSpPr>
        <p:spPr>
          <a:xfrm>
            <a:off x="4289474" y="1728763"/>
            <a:ext cx="4087838" cy="3898313"/>
          </a:xfrm>
        </p:spPr>
        <p:txBody>
          <a:bodyPr>
            <a:normAutofit/>
          </a:bodyPr>
          <a:lstStyle/>
          <a:p>
            <a:r>
              <a:rPr lang="en-US" dirty="0"/>
              <a:t>2009 – Osceola Campus Work Study/ Ambassadors</a:t>
            </a:r>
          </a:p>
          <a:p>
            <a:r>
              <a:rPr lang="en-US" dirty="0"/>
              <a:t>No funding</a:t>
            </a:r>
          </a:p>
          <a:p>
            <a:r>
              <a:rPr lang="en-US" dirty="0"/>
              <a:t>Why peer–to-peer? Because it works!</a:t>
            </a:r>
          </a:p>
          <a:p>
            <a:r>
              <a:rPr lang="en-US" dirty="0"/>
              <a:t>Win-Win-Win (</a:t>
            </a:r>
            <a:r>
              <a:rPr lang="en-US" dirty="0" err="1"/>
              <a:t>Nifakis</a:t>
            </a:r>
            <a:r>
              <a:rPr lang="en-US" dirty="0"/>
              <a:t>, 2007)</a:t>
            </a:r>
          </a:p>
          <a:p>
            <a:pPr lvl="1"/>
            <a:r>
              <a:rPr lang="en-US" dirty="0"/>
              <a:t>Student learners</a:t>
            </a:r>
          </a:p>
          <a:p>
            <a:pPr lvl="1"/>
            <a:r>
              <a:rPr lang="en-US" dirty="0"/>
              <a:t>Ambassadors</a:t>
            </a:r>
          </a:p>
          <a:p>
            <a:pPr lvl="1"/>
            <a:r>
              <a:rPr lang="en-US" dirty="0"/>
              <a:t>The College</a:t>
            </a:r>
          </a:p>
          <a:p>
            <a:endParaRPr lang="en-US" dirty="0"/>
          </a:p>
        </p:txBody>
      </p:sp>
    </p:spTree>
    <p:extLst>
      <p:ext uri="{BB962C8B-B14F-4D97-AF65-F5344CB8AC3E}">
        <p14:creationId xmlns:p14="http://schemas.microsoft.com/office/powerpoint/2010/main" val="27593539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a:t>A loan record detail report contains information on the loans that were used to calculate a school’s draft or official cohort default rate. The loan record detail report lists a school’s Federal Family Education Loan (FFEL) and/or William D. Ford Federal Direct Loan (Direct Loan) activity, including but not limited to</a:t>
            </a:r>
          </a:p>
          <a:p>
            <a:pPr lvl="1">
              <a:buFont typeface="Wingdings" panose="05000000000000000000" pitchFamily="2" charset="2"/>
              <a:buChar char="v"/>
            </a:pPr>
            <a:r>
              <a:rPr lang="en-US" dirty="0">
                <a:solidFill>
                  <a:schemeClr val="tx1">
                    <a:lumMod val="65000"/>
                    <a:lumOff val="35000"/>
                  </a:schemeClr>
                </a:solidFill>
              </a:rPr>
              <a:t>The number of borrowers who entered repayment during a given fiscal year, and</a:t>
            </a:r>
          </a:p>
          <a:p>
            <a:pPr lvl="1">
              <a:buFont typeface="Wingdings" panose="05000000000000000000" pitchFamily="2" charset="2"/>
              <a:buChar char="v"/>
            </a:pPr>
            <a:r>
              <a:rPr lang="en-US" dirty="0">
                <a:solidFill>
                  <a:schemeClr val="tx1">
                    <a:lumMod val="65000"/>
                    <a:lumOff val="35000"/>
                  </a:schemeClr>
                </a:solidFill>
              </a:rPr>
              <a:t>The loan status of those borrowers</a:t>
            </a:r>
          </a:p>
          <a:p>
            <a:endParaRPr lang="en-US" dirty="0"/>
          </a:p>
        </p:txBody>
      </p:sp>
      <p:sp>
        <p:nvSpPr>
          <p:cNvPr id="4" name="Title 1"/>
          <p:cNvSpPr>
            <a:spLocks noGrp="1"/>
          </p:cNvSpPr>
          <p:nvPr>
            <p:ph type="title"/>
          </p:nvPr>
        </p:nvSpPr>
        <p:spPr/>
        <p:txBody>
          <a:bodyPr/>
          <a:lstStyle/>
          <a:p>
            <a:pPr algn="ctr"/>
            <a:r>
              <a:rPr lang="en-US" dirty="0" smtClean="0"/>
              <a:t>Loan Record Detail Report (LRDR)</a:t>
            </a:r>
            <a:endParaRPr lang="en-US" dirty="0"/>
          </a:p>
        </p:txBody>
      </p:sp>
    </p:spTree>
    <p:extLst>
      <p:ext uri="{BB962C8B-B14F-4D97-AF65-F5344CB8AC3E}">
        <p14:creationId xmlns:p14="http://schemas.microsoft.com/office/powerpoint/2010/main" val="2812197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23756" y="4640189"/>
            <a:ext cx="4396972" cy="195540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323756" y="2222695"/>
            <a:ext cx="4344086" cy="2152357"/>
          </a:xfrm>
        </p:spPr>
      </p:pic>
      <p:sp>
        <p:nvSpPr>
          <p:cNvPr id="5" name="Title 1"/>
          <p:cNvSpPr>
            <a:spLocks noGrp="1"/>
          </p:cNvSpPr>
          <p:nvPr>
            <p:ph type="title"/>
          </p:nvPr>
        </p:nvSpPr>
        <p:spPr>
          <a:xfrm>
            <a:off x="366932" y="1144758"/>
            <a:ext cx="8257735" cy="812800"/>
          </a:xfrm>
        </p:spPr>
        <p:txBody>
          <a:bodyPr/>
          <a:lstStyle/>
          <a:p>
            <a:pPr algn="ctr"/>
            <a:r>
              <a:rPr lang="en-US" dirty="0" smtClean="0"/>
              <a:t>Student Loan Default - Ethnicity &amp; Gender</a:t>
            </a:r>
            <a:endParaRPr lang="en-US" dirty="0"/>
          </a:p>
        </p:txBody>
      </p:sp>
    </p:spTree>
    <p:extLst>
      <p:ext uri="{BB962C8B-B14F-4D97-AF65-F5344CB8AC3E}">
        <p14:creationId xmlns:p14="http://schemas.microsoft.com/office/powerpoint/2010/main" val="19223887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pPr algn="ctr"/>
            <a:r>
              <a:rPr lang="en-US" dirty="0" smtClean="0"/>
              <a:t>Student Loan Default - Transferred &amp; Taken Dev Ed Courses</a:t>
            </a:r>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073" y="2437090"/>
            <a:ext cx="4442738" cy="1307472"/>
          </a:xfrm>
        </p:spPr>
      </p:pic>
      <p:pic>
        <p:nvPicPr>
          <p:cNvPr id="7" name="Content Placeholder 5"/>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572000" y="2437090"/>
            <a:ext cx="4399804" cy="2880497"/>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73" y="3877338"/>
            <a:ext cx="4442738" cy="1347497"/>
          </a:xfrm>
          <a:prstGeom prst="rect">
            <a:avLst/>
          </a:prstGeom>
        </p:spPr>
      </p:pic>
    </p:spTree>
    <p:extLst>
      <p:ext uri="{BB962C8B-B14F-4D97-AF65-F5344CB8AC3E}">
        <p14:creationId xmlns:p14="http://schemas.microsoft.com/office/powerpoint/2010/main" val="40834355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cstate="email">
            <a:extLst>
              <a:ext uri="{28A0092B-C50C-407E-A947-70E740481C1C}">
                <a14:useLocalDpi xmlns:a14="http://schemas.microsoft.com/office/drawing/2010/main" val="0"/>
              </a:ext>
            </a:extLst>
          </a:blip>
          <a:stretch>
            <a:fillRect/>
          </a:stretch>
        </p:blipFill>
        <p:spPr>
          <a:xfrm>
            <a:off x="0" y="3153255"/>
            <a:ext cx="4612952" cy="1559422"/>
          </a:xfrm>
        </p:spPr>
      </p:pic>
      <p:sp>
        <p:nvSpPr>
          <p:cNvPr id="5" name="Title 1"/>
          <p:cNvSpPr>
            <a:spLocks noGrp="1"/>
          </p:cNvSpPr>
          <p:nvPr>
            <p:ph type="title"/>
          </p:nvPr>
        </p:nvSpPr>
        <p:spPr/>
        <p:txBody>
          <a:bodyPr>
            <a:normAutofit fontScale="90000"/>
          </a:bodyPr>
          <a:lstStyle/>
          <a:p>
            <a:pPr algn="ctr"/>
            <a:r>
              <a:rPr lang="en-US" dirty="0" smtClean="0"/>
              <a:t>Student Loan Default – Overall Credit Hours Earned</a:t>
            </a:r>
            <a:endParaRPr lang="en-US"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648200" y="2914104"/>
            <a:ext cx="3352800" cy="2236291"/>
          </a:xfrm>
        </p:spPr>
      </p:pic>
    </p:spTree>
    <p:extLst>
      <p:ext uri="{BB962C8B-B14F-4D97-AF65-F5344CB8AC3E}">
        <p14:creationId xmlns:p14="http://schemas.microsoft.com/office/powerpoint/2010/main" val="18295946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4745" y="2235201"/>
            <a:ext cx="5275384" cy="3594100"/>
          </a:xfrm>
        </p:spPr>
        <p:txBody>
          <a:bodyPr>
            <a:normAutofit/>
          </a:bodyPr>
          <a:lstStyle/>
          <a:p>
            <a:pPr marL="0" indent="0">
              <a:buNone/>
            </a:pPr>
            <a:r>
              <a:rPr lang="en-US" dirty="0"/>
              <a:t>Our Institutional Research Office researched the programs we offer to see how many students were defaulting in their perspective programs and these are the top four (4) programs:</a:t>
            </a:r>
          </a:p>
          <a:p>
            <a:pPr marL="0" indent="0">
              <a:buNone/>
            </a:pPr>
            <a:r>
              <a:rPr lang="en-US" dirty="0"/>
              <a:t>AA - General </a:t>
            </a:r>
            <a:r>
              <a:rPr lang="en-US" dirty="0" smtClean="0"/>
              <a:t>(37 </a:t>
            </a:r>
            <a:r>
              <a:rPr lang="en-US" dirty="0"/>
              <a:t>students – </a:t>
            </a:r>
            <a:r>
              <a:rPr lang="en-US" dirty="0" smtClean="0"/>
              <a:t>8.3%)</a:t>
            </a:r>
            <a:endParaRPr lang="en-US" dirty="0"/>
          </a:p>
          <a:p>
            <a:pPr marL="0" indent="0">
              <a:buNone/>
            </a:pPr>
            <a:r>
              <a:rPr lang="en-US" dirty="0"/>
              <a:t>AS – Nursing </a:t>
            </a:r>
            <a:r>
              <a:rPr lang="en-US" dirty="0" smtClean="0"/>
              <a:t>(</a:t>
            </a:r>
            <a:r>
              <a:rPr lang="en-US" dirty="0"/>
              <a:t>4</a:t>
            </a:r>
            <a:r>
              <a:rPr lang="en-US" dirty="0" smtClean="0"/>
              <a:t> </a:t>
            </a:r>
            <a:r>
              <a:rPr lang="en-US" dirty="0"/>
              <a:t>Students – </a:t>
            </a:r>
            <a:r>
              <a:rPr lang="en-US" dirty="0" smtClean="0"/>
              <a:t>0.90%)</a:t>
            </a:r>
            <a:endParaRPr lang="en-US" dirty="0"/>
          </a:p>
          <a:p>
            <a:pPr marL="0" indent="0">
              <a:buNone/>
            </a:pPr>
            <a:r>
              <a:rPr lang="en-US" dirty="0"/>
              <a:t>AS – Criminal Justice </a:t>
            </a:r>
            <a:r>
              <a:rPr lang="en-US" dirty="0" smtClean="0"/>
              <a:t>(</a:t>
            </a:r>
            <a:r>
              <a:rPr lang="en-US" dirty="0"/>
              <a:t>3</a:t>
            </a:r>
            <a:r>
              <a:rPr lang="en-US" dirty="0" smtClean="0"/>
              <a:t> </a:t>
            </a:r>
            <a:r>
              <a:rPr lang="en-US" dirty="0"/>
              <a:t>Students – </a:t>
            </a:r>
            <a:r>
              <a:rPr lang="en-US" dirty="0" smtClean="0"/>
              <a:t>0.67 </a:t>
            </a:r>
            <a:r>
              <a:rPr lang="en-US" dirty="0"/>
              <a:t>%)</a:t>
            </a:r>
          </a:p>
          <a:p>
            <a:pPr marL="0" indent="0">
              <a:buNone/>
            </a:pPr>
            <a:r>
              <a:rPr lang="en-US" dirty="0"/>
              <a:t>AS – Business </a:t>
            </a:r>
            <a:r>
              <a:rPr lang="en-US" dirty="0" smtClean="0"/>
              <a:t>Admin. (</a:t>
            </a:r>
            <a:r>
              <a:rPr lang="en-US" dirty="0"/>
              <a:t>3</a:t>
            </a:r>
            <a:r>
              <a:rPr lang="en-US" dirty="0" smtClean="0"/>
              <a:t> </a:t>
            </a:r>
            <a:r>
              <a:rPr lang="en-US" dirty="0"/>
              <a:t>Students – </a:t>
            </a:r>
            <a:r>
              <a:rPr lang="en-US" dirty="0" smtClean="0"/>
              <a:t>0.67%)</a:t>
            </a:r>
            <a:endParaRPr lang="en-US" dirty="0"/>
          </a:p>
          <a:p>
            <a:endParaRPr lang="en-US" dirty="0"/>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5528603" y="2519854"/>
            <a:ext cx="3493961" cy="2494907"/>
          </a:xfrm>
        </p:spPr>
      </p:pic>
      <p:sp>
        <p:nvSpPr>
          <p:cNvPr id="6" name="Title 1"/>
          <p:cNvSpPr>
            <a:spLocks noGrp="1"/>
          </p:cNvSpPr>
          <p:nvPr>
            <p:ph type="title"/>
          </p:nvPr>
        </p:nvSpPr>
        <p:spPr/>
        <p:txBody>
          <a:bodyPr/>
          <a:lstStyle/>
          <a:p>
            <a:pPr algn="ctr"/>
            <a:r>
              <a:rPr lang="en-US" dirty="0" smtClean="0"/>
              <a:t>Student Loan Default by Program</a:t>
            </a:r>
            <a:endParaRPr lang="en-US" dirty="0"/>
          </a:p>
        </p:txBody>
      </p:sp>
    </p:spTree>
    <p:extLst>
      <p:ext uri="{BB962C8B-B14F-4D97-AF65-F5344CB8AC3E}">
        <p14:creationId xmlns:p14="http://schemas.microsoft.com/office/powerpoint/2010/main" val="27400439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667564"/>
            <a:ext cx="5186042" cy="2772350"/>
          </a:xfrm>
        </p:spPr>
      </p:pic>
      <p:sp>
        <p:nvSpPr>
          <p:cNvPr id="5" name="Title 1"/>
          <p:cNvSpPr>
            <a:spLocks noGrp="1"/>
          </p:cNvSpPr>
          <p:nvPr>
            <p:ph type="title"/>
          </p:nvPr>
        </p:nvSpPr>
        <p:spPr/>
        <p:txBody>
          <a:bodyPr/>
          <a:lstStyle/>
          <a:p>
            <a:pPr algn="ctr"/>
            <a:r>
              <a:rPr lang="en-US" dirty="0" smtClean="0"/>
              <a:t>Student Loan Default - SAP</a:t>
            </a:r>
            <a:endParaRPr lang="en-US" dirty="0"/>
          </a:p>
        </p:txBody>
      </p:sp>
      <p:pic>
        <p:nvPicPr>
          <p:cNvPr id="6" name="Content Placeholder 5"/>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27201"/>
          <a:stretch/>
        </p:blipFill>
        <p:spPr>
          <a:xfrm>
            <a:off x="5372099" y="2235200"/>
            <a:ext cx="3645291" cy="4113289"/>
          </a:xfrm>
        </p:spPr>
      </p:pic>
    </p:spTree>
    <p:extLst>
      <p:ext uri="{BB962C8B-B14F-4D97-AF65-F5344CB8AC3E}">
        <p14:creationId xmlns:p14="http://schemas.microsoft.com/office/powerpoint/2010/main" val="32129465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6948" y="3915842"/>
            <a:ext cx="5109237" cy="1500218"/>
          </a:xfrm>
        </p:spPr>
      </p:pic>
      <p:sp>
        <p:nvSpPr>
          <p:cNvPr id="5" name="Title 4"/>
          <p:cNvSpPr>
            <a:spLocks noGrp="1"/>
          </p:cNvSpPr>
          <p:nvPr>
            <p:ph type="title"/>
          </p:nvPr>
        </p:nvSpPr>
        <p:spPr/>
        <p:txBody>
          <a:bodyPr>
            <a:normAutofit fontScale="90000"/>
          </a:bodyPr>
          <a:lstStyle/>
          <a:p>
            <a:pPr algn="ctr"/>
            <a:r>
              <a:rPr lang="en-US" dirty="0" smtClean="0"/>
              <a:t>Student Loan Default – Pell Status and First Generation</a:t>
            </a:r>
            <a:endParaRPr lang="en-US" dirty="0"/>
          </a:p>
        </p:txBody>
      </p:sp>
      <p:pic>
        <p:nvPicPr>
          <p:cNvPr id="6" name="Content Placeholder 8"/>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5287258" y="2844648"/>
            <a:ext cx="3656277" cy="2433709"/>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48" y="2347395"/>
            <a:ext cx="5099278" cy="1436813"/>
          </a:xfrm>
          <a:prstGeom prst="rect">
            <a:avLst/>
          </a:prstGeom>
        </p:spPr>
      </p:pic>
    </p:spTree>
    <p:extLst>
      <p:ext uri="{BB962C8B-B14F-4D97-AF65-F5344CB8AC3E}">
        <p14:creationId xmlns:p14="http://schemas.microsoft.com/office/powerpoint/2010/main" val="9027645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3219" y="3126673"/>
            <a:ext cx="4814283" cy="1979900"/>
          </a:xfrm>
        </p:spPr>
      </p:pic>
      <p:sp>
        <p:nvSpPr>
          <p:cNvPr id="5" name="Title 1"/>
          <p:cNvSpPr>
            <a:spLocks noGrp="1"/>
          </p:cNvSpPr>
          <p:nvPr>
            <p:ph type="title"/>
          </p:nvPr>
        </p:nvSpPr>
        <p:spPr/>
        <p:txBody>
          <a:bodyPr>
            <a:normAutofit/>
          </a:bodyPr>
          <a:lstStyle/>
          <a:p>
            <a:pPr algn="ctr"/>
            <a:r>
              <a:rPr lang="en-US" dirty="0"/>
              <a:t>Student Loan Default – </a:t>
            </a:r>
            <a:r>
              <a:rPr lang="en-US" dirty="0" smtClean="0"/>
              <a:t>Graduated</a:t>
            </a:r>
            <a:endParaRPr lang="en-US" dirty="0"/>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5294970" y="2874190"/>
            <a:ext cx="3734234" cy="2485599"/>
          </a:xfrm>
        </p:spPr>
      </p:pic>
    </p:spTree>
    <p:extLst>
      <p:ext uri="{BB962C8B-B14F-4D97-AF65-F5344CB8AC3E}">
        <p14:creationId xmlns:p14="http://schemas.microsoft.com/office/powerpoint/2010/main" val="27451764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901" y="3316656"/>
            <a:ext cx="4299224" cy="2060575"/>
          </a:xfrm>
        </p:spPr>
      </p:pic>
      <p:pic>
        <p:nvPicPr>
          <p:cNvPr id="2050" name="Picture 2" descr="Image result for Age different ethnicities"/>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4648200" y="2996474"/>
            <a:ext cx="4371466" cy="270094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p:txBody>
          <a:bodyPr>
            <a:normAutofit/>
          </a:bodyPr>
          <a:lstStyle/>
          <a:p>
            <a:pPr algn="ctr"/>
            <a:r>
              <a:rPr lang="en-US" dirty="0"/>
              <a:t>Student Loan Default – </a:t>
            </a:r>
            <a:r>
              <a:rPr lang="en-US" dirty="0" smtClean="0"/>
              <a:t>Age</a:t>
            </a:r>
            <a:endParaRPr lang="en-US" dirty="0"/>
          </a:p>
        </p:txBody>
      </p:sp>
    </p:spTree>
    <p:extLst>
      <p:ext uri="{BB962C8B-B14F-4D97-AF65-F5344CB8AC3E}">
        <p14:creationId xmlns:p14="http://schemas.microsoft.com/office/powerpoint/2010/main" val="15908612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8749" y="3319975"/>
            <a:ext cx="7018203" cy="1003866"/>
          </a:xfrm>
        </p:spPr>
        <p:txBody>
          <a:bodyPr/>
          <a:lstStyle/>
          <a:p>
            <a:r>
              <a:rPr lang="en-US" dirty="0"/>
              <a:t>Any Questions</a:t>
            </a:r>
            <a:r>
              <a:rPr lang="en-US" dirty="0" smtClean="0"/>
              <a:t>?</a:t>
            </a:r>
            <a:br>
              <a:rPr lang="en-US" dirty="0" smtClean="0"/>
            </a:br>
            <a:r>
              <a:rPr lang="en-US" dirty="0"/>
              <a:t/>
            </a:r>
            <a:br>
              <a:rPr lang="en-US" dirty="0"/>
            </a:br>
            <a:r>
              <a:rPr lang="en-US" dirty="0"/>
              <a:t>Thank You</a:t>
            </a:r>
          </a:p>
        </p:txBody>
      </p:sp>
      <p:sp>
        <p:nvSpPr>
          <p:cNvPr id="3" name="Subtitle 2"/>
          <p:cNvSpPr>
            <a:spLocks noGrp="1"/>
          </p:cNvSpPr>
          <p:nvPr>
            <p:ph type="subTitle" idx="1"/>
          </p:nvPr>
        </p:nvSpPr>
        <p:spPr>
          <a:xfrm>
            <a:off x="850731" y="4664395"/>
            <a:ext cx="7574240" cy="838200"/>
          </a:xfrm>
        </p:spPr>
        <p:txBody>
          <a:bodyPr>
            <a:normAutofit fontScale="85000" lnSpcReduction="20000"/>
          </a:bodyPr>
          <a:lstStyle/>
          <a:p>
            <a:r>
              <a:rPr lang="en-US" dirty="0"/>
              <a:t>Contact Information:</a:t>
            </a:r>
          </a:p>
          <a:p>
            <a:r>
              <a:rPr lang="en-US" dirty="0"/>
              <a:t>Phone: 407-582-5236</a:t>
            </a:r>
          </a:p>
          <a:p>
            <a:r>
              <a:rPr lang="en-US" dirty="0"/>
              <a:t>Email: SBrinson5@valenciacollege.edu</a:t>
            </a:r>
          </a:p>
          <a:p>
            <a:endParaRPr lang="en-US" dirty="0"/>
          </a:p>
        </p:txBody>
      </p:sp>
    </p:spTree>
    <p:extLst>
      <p:ext uri="{BB962C8B-B14F-4D97-AF65-F5344CB8AC3E}">
        <p14:creationId xmlns:p14="http://schemas.microsoft.com/office/powerpoint/2010/main" val="73392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29762"/>
            <a:ext cx="6858000" cy="812800"/>
          </a:xfrm>
        </p:spPr>
        <p:txBody>
          <a:bodyPr/>
          <a:lstStyle/>
          <a:p>
            <a:pPr algn="ctr"/>
            <a:r>
              <a:rPr lang="en-US" dirty="0"/>
              <a:t>USA Funds (2010 – 2011)</a:t>
            </a:r>
          </a:p>
        </p:txBody>
      </p:sp>
      <p:sp>
        <p:nvSpPr>
          <p:cNvPr id="4" name="Content Placeholder 3"/>
          <p:cNvSpPr>
            <a:spLocks noGrp="1"/>
          </p:cNvSpPr>
          <p:nvPr>
            <p:ph sz="half" idx="2"/>
          </p:nvPr>
        </p:nvSpPr>
        <p:spPr>
          <a:xfrm>
            <a:off x="748145" y="1542562"/>
            <a:ext cx="6664037" cy="3209635"/>
          </a:xfrm>
        </p:spPr>
        <p:txBody>
          <a:bodyPr>
            <a:normAutofit/>
          </a:bodyPr>
          <a:lstStyle/>
          <a:p>
            <a:r>
              <a:rPr lang="en-US" sz="2800" dirty="0"/>
              <a:t>$75,000 grant - $25,000 per year for three years</a:t>
            </a:r>
          </a:p>
          <a:p>
            <a:r>
              <a:rPr lang="en-US" sz="2800" dirty="0"/>
              <a:t>Expansion to college-wide program</a:t>
            </a:r>
          </a:p>
          <a:p>
            <a:r>
              <a:rPr lang="en-US" sz="2800" dirty="0"/>
              <a:t>Provides guidance on the Financial Learning Ambassador/ Advisor Guide</a:t>
            </a:r>
          </a:p>
        </p:txBody>
      </p:sp>
    </p:spTree>
    <p:extLst>
      <p:ext uri="{BB962C8B-B14F-4D97-AF65-F5344CB8AC3E}">
        <p14:creationId xmlns:p14="http://schemas.microsoft.com/office/powerpoint/2010/main" val="30661675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0B99-9C8D-44F1-BEF3-8C24918B9089}"/>
              </a:ext>
            </a:extLst>
          </p:cNvPr>
          <p:cNvSpPr>
            <a:spLocks noGrp="1"/>
          </p:cNvSpPr>
          <p:nvPr>
            <p:ph type="title"/>
          </p:nvPr>
        </p:nvSpPr>
        <p:spPr>
          <a:xfrm>
            <a:off x="1143000" y="771965"/>
            <a:ext cx="6858000" cy="812800"/>
          </a:xfrm>
        </p:spPr>
        <p:txBody>
          <a:bodyPr/>
          <a:lstStyle/>
          <a:p>
            <a:pPr algn="ctr"/>
            <a:r>
              <a:rPr lang="en-US" dirty="0"/>
              <a:t>The Brand  (2010-2011)</a:t>
            </a:r>
          </a:p>
        </p:txBody>
      </p:sp>
      <p:pic>
        <p:nvPicPr>
          <p:cNvPr id="1027" name="Picture 3" descr="Resized_20180402_155400001"/>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6668" b="22846"/>
          <a:stretch/>
        </p:blipFill>
        <p:spPr bwMode="auto">
          <a:xfrm>
            <a:off x="1143000" y="4139167"/>
            <a:ext cx="2229003" cy="2396836"/>
          </a:xfrm>
          <a:prstGeom prst="rect">
            <a:avLst/>
          </a:prstGeom>
          <a:solidFill>
            <a:srgbClr val="000000">
              <a:shade val="95000"/>
            </a:srgbClr>
          </a:solidFill>
          <a:ln w="9525">
            <a:solidFill>
              <a:srgbClr val="000000"/>
            </a:solidFill>
            <a:miter lim="800000"/>
            <a:headEnd/>
            <a:tailEnd/>
          </a:ln>
          <a:effectLst>
            <a:outerShdw blurRad="254000" dist="190500" dir="2700000" sy="90000" algn="bl" rotWithShape="0">
              <a:srgbClr val="000000">
                <a:alpha val="40000"/>
              </a:srgbClr>
            </a:outerShdw>
          </a:effectLst>
          <a:extLst/>
        </p:spPr>
      </p:pic>
      <p:pic>
        <p:nvPicPr>
          <p:cNvPr id="1026" name="Picture 2" descr="Resized_20180402_1552300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8801" y="1687873"/>
            <a:ext cx="3429633" cy="191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val="0"/>
              </a:ext>
            </a:extLst>
          </a:blip>
          <a:srcRect l="5397" t="15353" r="11768"/>
          <a:stretch/>
        </p:blipFill>
        <p:spPr>
          <a:xfrm>
            <a:off x="4883057" y="1687873"/>
            <a:ext cx="3014033" cy="4625933"/>
          </a:xfrm>
          <a:prstGeom prst="rect">
            <a:avLst/>
          </a:prstGeom>
        </p:spPr>
      </p:pic>
    </p:spTree>
    <p:extLst>
      <p:ext uri="{BB962C8B-B14F-4D97-AF65-F5344CB8AC3E}">
        <p14:creationId xmlns:p14="http://schemas.microsoft.com/office/powerpoint/2010/main" val="3774308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Learning Program Brand</a:t>
            </a:r>
            <a:endParaRPr lang="en-US"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rot="16200000">
            <a:off x="2819400" y="2724150"/>
            <a:ext cx="3505200" cy="2628900"/>
          </a:xfrm>
        </p:spPr>
      </p:pic>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8582" y="2285999"/>
            <a:ext cx="6206836" cy="4132531"/>
          </a:xfrm>
          <a:prstGeom prst="rect">
            <a:avLst/>
          </a:prstGeom>
        </p:spPr>
      </p:pic>
    </p:spTree>
    <p:extLst>
      <p:ext uri="{BB962C8B-B14F-4D97-AF65-F5344CB8AC3E}">
        <p14:creationId xmlns:p14="http://schemas.microsoft.com/office/powerpoint/2010/main" val="23307135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b805e35c-8530-437a-81dc-d69f7c8e6a2b"/>
</p:tagLst>
</file>

<file path=ppt/theme/theme1.xml><?xml version="1.0" encoding="utf-8"?>
<a:theme xmlns:a="http://schemas.openxmlformats.org/drawingml/2006/main" name="presentation-theme-valencia-college">
  <a:themeElements>
    <a:clrScheme name="Valencia College">
      <a:dk1>
        <a:sysClr val="windowText" lastClr="000000"/>
      </a:dk1>
      <a:lt1>
        <a:sysClr val="window" lastClr="FFFFFF"/>
      </a:lt1>
      <a:dk2>
        <a:srgbClr val="BF311A"/>
      </a:dk2>
      <a:lt2>
        <a:srgbClr val="EEECE1"/>
      </a:lt2>
      <a:accent1>
        <a:srgbClr val="BF311A"/>
      </a:accent1>
      <a:accent2>
        <a:srgbClr val="FDB913"/>
      </a:accent2>
      <a:accent3>
        <a:srgbClr val="666666"/>
      </a:accent3>
      <a:accent4>
        <a:srgbClr val="427892"/>
      </a:accent4>
      <a:accent5>
        <a:srgbClr val="4BACC6"/>
      </a:accent5>
      <a:accent6>
        <a:srgbClr val="F79646"/>
      </a:accent6>
      <a:hlink>
        <a:srgbClr val="FDB913"/>
      </a:hlink>
      <a:folHlink>
        <a:srgbClr val="CF7E0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presentation-theme-valencia-college.thmx</Template>
  <TotalTime>4469</TotalTime>
  <Words>2541</Words>
  <Application>Microsoft Office PowerPoint</Application>
  <PresentationFormat>On-screen Show (4:3)</PresentationFormat>
  <Paragraphs>317</Paragraphs>
  <Slides>69</Slides>
  <Notes>22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Palatino</vt:lpstr>
      <vt:lpstr>Times New Roman</vt:lpstr>
      <vt:lpstr>Wingdings</vt:lpstr>
      <vt:lpstr>presentation-theme-valencia-college</vt:lpstr>
      <vt:lpstr>Financial Learning at Valencia</vt:lpstr>
      <vt:lpstr>Today</vt:lpstr>
      <vt:lpstr>History</vt:lpstr>
      <vt:lpstr>The Beginning – FLIRT (2009 – 2010)</vt:lpstr>
      <vt:lpstr>Results of FLIRT</vt:lpstr>
      <vt:lpstr>First-steps in P2P Approach (2009 – 2010)</vt:lpstr>
      <vt:lpstr>USA Funds (2010 – 2011)</vt:lpstr>
      <vt:lpstr>The Brand  (2010-2011)</vt:lpstr>
      <vt:lpstr>Financial Learning Program Brand</vt:lpstr>
      <vt:lpstr>Wheels in Motion (Spring 2011)</vt:lpstr>
      <vt:lpstr>Mission and Vision</vt:lpstr>
      <vt:lpstr>College-wide Expansion - 2011</vt:lpstr>
      <vt:lpstr>Elements of Success</vt:lpstr>
      <vt:lpstr>Financial Learning Ambassador Logo</vt:lpstr>
      <vt:lpstr>Partnerships</vt:lpstr>
      <vt:lpstr>Partnerships</vt:lpstr>
      <vt:lpstr>Key Partnerships-Grad Ready </vt:lpstr>
      <vt:lpstr>GradReady</vt:lpstr>
      <vt:lpstr>Key Partnership-Student Success Faculty</vt:lpstr>
      <vt:lpstr>Spreading the Word </vt:lpstr>
      <vt:lpstr>Federal Reserve Bank of Boston</vt:lpstr>
      <vt:lpstr>PBS News Hour</vt:lpstr>
      <vt:lpstr>U.S. Financial Literacy and Education Commission</vt:lpstr>
      <vt:lpstr>How it Works</vt:lpstr>
      <vt:lpstr>Where do we implement Financial Literacy Education </vt:lpstr>
      <vt:lpstr>Recruitment</vt:lpstr>
      <vt:lpstr>Mentorship</vt:lpstr>
      <vt:lpstr>Training</vt:lpstr>
      <vt:lpstr>Canvas Online Training Program</vt:lpstr>
      <vt:lpstr> Classroom Presentations</vt:lpstr>
      <vt:lpstr>Skillshops</vt:lpstr>
      <vt:lpstr>Skill Shops </vt:lpstr>
      <vt:lpstr>Tabling</vt:lpstr>
      <vt:lpstr>Tabling</vt:lpstr>
      <vt:lpstr>Campus Events</vt:lpstr>
      <vt:lpstr>Community Events/Partnerships</vt:lpstr>
      <vt:lpstr>Community Events-Partnerships</vt:lpstr>
      <vt:lpstr>Tools Created</vt:lpstr>
      <vt:lpstr>Being an Ambassador</vt:lpstr>
      <vt:lpstr>PowerPoint Presentation</vt:lpstr>
      <vt:lpstr>PowerPoint Presentation</vt:lpstr>
      <vt:lpstr>PowerPoint Presentation</vt:lpstr>
      <vt:lpstr>PowerPoint Presentation</vt:lpstr>
      <vt:lpstr>PowerPoint Presentation</vt:lpstr>
      <vt:lpstr>Valencia College  Default Prevention Initiatives</vt:lpstr>
      <vt:lpstr>The Beginning</vt:lpstr>
      <vt:lpstr>A Brief Overview of Valencia’s Default Prevention Plan</vt:lpstr>
      <vt:lpstr>Communication Across Campus</vt:lpstr>
      <vt:lpstr>Default Prevention Advisory Committee</vt:lpstr>
      <vt:lpstr>Goals of the Default Prevention Plan at Valencia</vt:lpstr>
      <vt:lpstr>Valencia Student Loan Borrower Population</vt:lpstr>
      <vt:lpstr>Valencia Historical Default Rates</vt:lpstr>
      <vt:lpstr>The Early Stages of Enrollment</vt:lpstr>
      <vt:lpstr>Student Loan STD’S</vt:lpstr>
      <vt:lpstr>Valencia’s Accomplishments &amp; Initiatives</vt:lpstr>
      <vt:lpstr>Grad Finale</vt:lpstr>
      <vt:lpstr>Nursing Orientation</vt:lpstr>
      <vt:lpstr>Campus President’s Leadership Meeting</vt:lpstr>
      <vt:lpstr>Valencia FY2016 3-YR CDR Statistics</vt:lpstr>
      <vt:lpstr>Loan Record Detail Report (LRDR)</vt:lpstr>
      <vt:lpstr>Student Loan Default - Ethnicity &amp; Gender</vt:lpstr>
      <vt:lpstr>Student Loan Default - Transferred &amp; Taken Dev Ed Courses</vt:lpstr>
      <vt:lpstr>Student Loan Default – Overall Credit Hours Earned</vt:lpstr>
      <vt:lpstr>Student Loan Default by Program</vt:lpstr>
      <vt:lpstr>Student Loan Default - SAP</vt:lpstr>
      <vt:lpstr>Student Loan Default – Pell Status and First Generation</vt:lpstr>
      <vt:lpstr>Student Loan Default – Graduated</vt:lpstr>
      <vt:lpstr>Student Loan Default – Age</vt:lpstr>
      <vt:lpstr>Any Questions?  Thank You</vt:lpstr>
    </vt:vector>
  </TitlesOfParts>
  <Company>Valencia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Denslaw</dc:creator>
  <cp:lastModifiedBy>Tamika Martin</cp:lastModifiedBy>
  <cp:revision>146</cp:revision>
  <dcterms:created xsi:type="dcterms:W3CDTF">2013-10-30T18:56:53Z</dcterms:created>
  <dcterms:modified xsi:type="dcterms:W3CDTF">2020-02-09T15:35:24Z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-1572661215</vt:i4>
  </property>
  <property fmtid="{D5CDD505-2E9C-101B-9397-08002B2CF9AE}" pid="3" name="_NewReviewCycle">
    <vt:lpwstr/>
  </property>
  <property fmtid="{D5CDD505-2E9C-101B-9397-08002B2CF9AE}" pid="4" name="_EmailSubject">
    <vt:lpwstr>FASFAA New and Intermediate Aid Officer Survey and Presentations</vt:lpwstr>
  </property>
  <property fmtid="{D5CDD505-2E9C-101B-9397-08002B2CF9AE}" pid="5" name="_AuthorEmail">
    <vt:lpwstr>tmartin63@valenciacollege.edu</vt:lpwstr>
  </property>
  <property fmtid="{D5CDD505-2E9C-101B-9397-08002B2CF9AE}" pid="6" name="_AuthorEmailDisplayName">
    <vt:lpwstr>Tamika Martin</vt:lpwstr>
  </property>
  <property fmtid="{D5CDD505-2E9C-101B-9397-08002B2CF9AE}" pid="7" name="_PreviousAdHocReviewCycleID">
    <vt:i4>1042795405</vt:i4>
  </property>
</Properties>
</file>