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7"/>
  </p:notesMasterIdLst>
  <p:handoutMasterIdLst>
    <p:handoutMasterId r:id="rId38"/>
  </p:handoutMasterIdLst>
  <p:sldIdLst>
    <p:sldId id="277" r:id="rId5"/>
    <p:sldId id="261" r:id="rId6"/>
    <p:sldId id="279" r:id="rId7"/>
    <p:sldId id="257" r:id="rId8"/>
    <p:sldId id="311" r:id="rId9"/>
    <p:sldId id="314" r:id="rId10"/>
    <p:sldId id="312" r:id="rId11"/>
    <p:sldId id="319" r:id="rId12"/>
    <p:sldId id="318" r:id="rId13"/>
    <p:sldId id="308" r:id="rId14"/>
    <p:sldId id="313" r:id="rId15"/>
    <p:sldId id="341" r:id="rId16"/>
    <p:sldId id="322" r:id="rId17"/>
    <p:sldId id="316" r:id="rId18"/>
    <p:sldId id="267" r:id="rId19"/>
    <p:sldId id="265" r:id="rId20"/>
    <p:sldId id="258" r:id="rId21"/>
    <p:sldId id="320" r:id="rId22"/>
    <p:sldId id="321" r:id="rId23"/>
    <p:sldId id="331" r:id="rId24"/>
    <p:sldId id="332" r:id="rId25"/>
    <p:sldId id="333" r:id="rId26"/>
    <p:sldId id="334" r:id="rId27"/>
    <p:sldId id="336" r:id="rId28"/>
    <p:sldId id="335" r:id="rId29"/>
    <p:sldId id="337" r:id="rId30"/>
    <p:sldId id="338" r:id="rId31"/>
    <p:sldId id="339" r:id="rId32"/>
    <p:sldId id="340" r:id="rId33"/>
    <p:sldId id="262" r:id="rId34"/>
    <p:sldId id="292" r:id="rId35"/>
    <p:sldId id="3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24" userDrawn="1">
          <p15:clr>
            <a:srgbClr val="A4A3A4"/>
          </p15:clr>
        </p15:guide>
        <p15:guide id="2" pos="3840" userDrawn="1">
          <p15:clr>
            <a:srgbClr val="A4A3A4"/>
          </p15:clr>
        </p15:guide>
        <p15:guide id="3" orient="horz" pos="1536" userDrawn="1">
          <p15:clr>
            <a:srgbClr val="A4A3A4"/>
          </p15:clr>
        </p15:guide>
        <p15:guide id="4" pos="6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C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94865" autoAdjust="0"/>
  </p:normalViewPr>
  <p:slideViewPr>
    <p:cSldViewPr snapToGrid="0">
      <p:cViewPr varScale="1">
        <p:scale>
          <a:sx n="105" d="100"/>
          <a:sy n="105" d="100"/>
        </p:scale>
        <p:origin x="606" y="84"/>
      </p:cViewPr>
      <p:guideLst>
        <p:guide pos="1224"/>
        <p:guide pos="3840"/>
        <p:guide orient="horz" pos="1536"/>
        <p:guide pos="6456"/>
      </p:guideLst>
    </p:cSldViewPr>
  </p:slideViewPr>
  <p:notesTextViewPr>
    <p:cViewPr>
      <p:scale>
        <a:sx n="60" d="100"/>
        <a:sy n="60" d="100"/>
      </p:scale>
      <p:origin x="0" y="0"/>
    </p:cViewPr>
  </p:notesTextViewPr>
  <p:sorterViewPr>
    <p:cViewPr varScale="1">
      <p:scale>
        <a:sx n="1" d="1"/>
        <a:sy n="1" d="1"/>
      </p:scale>
      <p:origin x="0" y="0"/>
    </p:cViewPr>
  </p:sorterViewPr>
  <p:notesViewPr>
    <p:cSldViewPr snapToGrid="0">
      <p:cViewPr varScale="1">
        <p:scale>
          <a:sx n="48" d="100"/>
          <a:sy n="48" d="100"/>
        </p:scale>
        <p:origin x="269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40110-0769-4268-BD02-203C85A513C4}"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en-US"/>
        </a:p>
      </dgm:t>
    </dgm:pt>
    <dgm:pt modelId="{80B57D05-BC32-4596-B0D6-DAE0F517453E}">
      <dgm:prSet phldrT="[Text]" phldr="0"/>
      <dgm:spPr/>
      <dgm:t>
        <a:bodyPr/>
        <a:lstStyle/>
        <a:p>
          <a:r>
            <a:rPr lang="en-US" dirty="0"/>
            <a:t>Payment Period</a:t>
          </a:r>
        </a:p>
      </dgm:t>
    </dgm:pt>
    <dgm:pt modelId="{4C422EAA-1A1B-4775-B9F4-B67DE22D8802}" type="parTrans" cxnId="{E6C8622D-BB38-4888-88AD-54793D6C3508}">
      <dgm:prSet/>
      <dgm:spPr/>
      <dgm:t>
        <a:bodyPr/>
        <a:lstStyle/>
        <a:p>
          <a:endParaRPr lang="en-US"/>
        </a:p>
      </dgm:t>
    </dgm:pt>
    <dgm:pt modelId="{2A51F0A3-F334-41C1-B0DC-34F13108B4F6}" type="sibTrans" cxnId="{E6C8622D-BB38-4888-88AD-54793D6C3508}">
      <dgm:prSet/>
      <dgm:spPr/>
      <dgm:t>
        <a:bodyPr/>
        <a:lstStyle/>
        <a:p>
          <a:endParaRPr lang="en-US"/>
        </a:p>
      </dgm:t>
    </dgm:pt>
    <dgm:pt modelId="{92E08612-4574-4E40-AC50-2C0208C3091F}">
      <dgm:prSet phldrT="[Text]" phldr="0"/>
      <dgm:spPr/>
      <dgm:t>
        <a:bodyPr/>
        <a:lstStyle/>
        <a:p>
          <a:r>
            <a:rPr lang="en-US" dirty="0"/>
            <a:t>Period of Enrollment</a:t>
          </a:r>
        </a:p>
      </dgm:t>
    </dgm:pt>
    <dgm:pt modelId="{DF5B5565-5AA3-429A-990D-6B78B825CCE4}" type="parTrans" cxnId="{E710E7EA-EF18-4772-AB98-235A250E9693}">
      <dgm:prSet/>
      <dgm:spPr/>
      <dgm:t>
        <a:bodyPr/>
        <a:lstStyle/>
        <a:p>
          <a:endParaRPr lang="en-US"/>
        </a:p>
      </dgm:t>
    </dgm:pt>
    <dgm:pt modelId="{5DEB34D0-56F8-4FA1-8F8C-09684C7DE28A}" type="sibTrans" cxnId="{E710E7EA-EF18-4772-AB98-235A250E9693}">
      <dgm:prSet/>
      <dgm:spPr/>
      <dgm:t>
        <a:bodyPr/>
        <a:lstStyle/>
        <a:p>
          <a:endParaRPr lang="en-US"/>
        </a:p>
      </dgm:t>
    </dgm:pt>
    <dgm:pt modelId="{07097853-297C-4689-8B35-E1B1BA2FB482}" type="pres">
      <dgm:prSet presAssocID="{4C540110-0769-4268-BD02-203C85A513C4}" presName="Name0" presStyleCnt="0">
        <dgm:presLayoutVars>
          <dgm:chMax val="7"/>
          <dgm:resizeHandles val="exact"/>
        </dgm:presLayoutVars>
      </dgm:prSet>
      <dgm:spPr/>
    </dgm:pt>
    <dgm:pt modelId="{C12C8273-DA33-4551-8DC8-580FCDAE008E}" type="pres">
      <dgm:prSet presAssocID="{4C540110-0769-4268-BD02-203C85A513C4}" presName="comp1" presStyleCnt="0"/>
      <dgm:spPr/>
    </dgm:pt>
    <dgm:pt modelId="{974AFE98-DEFD-4236-B393-C415A11CE570}" type="pres">
      <dgm:prSet presAssocID="{4C540110-0769-4268-BD02-203C85A513C4}" presName="circle1" presStyleLbl="node1" presStyleIdx="0" presStyleCnt="2" custLinFactNeighborX="-1659" custLinFactNeighborY="26396"/>
      <dgm:spPr/>
    </dgm:pt>
    <dgm:pt modelId="{0B0D34E6-D8BD-4F6E-8E6D-13C8E7A64639}" type="pres">
      <dgm:prSet presAssocID="{4C540110-0769-4268-BD02-203C85A513C4}" presName="c1text" presStyleLbl="node1" presStyleIdx="0" presStyleCnt="2">
        <dgm:presLayoutVars>
          <dgm:bulletEnabled val="1"/>
        </dgm:presLayoutVars>
      </dgm:prSet>
      <dgm:spPr/>
    </dgm:pt>
    <dgm:pt modelId="{377D2972-AF55-4EA4-A1B8-654909A5FBB5}" type="pres">
      <dgm:prSet presAssocID="{4C540110-0769-4268-BD02-203C85A513C4}" presName="comp2" presStyleCnt="0"/>
      <dgm:spPr/>
    </dgm:pt>
    <dgm:pt modelId="{F10A8519-3051-4046-A093-A76CFB8AA8ED}" type="pres">
      <dgm:prSet presAssocID="{4C540110-0769-4268-BD02-203C85A513C4}" presName="circle2" presStyleLbl="node1" presStyleIdx="1" presStyleCnt="2"/>
      <dgm:spPr/>
    </dgm:pt>
    <dgm:pt modelId="{68534096-DF6A-4397-865F-ACB05C16247F}" type="pres">
      <dgm:prSet presAssocID="{4C540110-0769-4268-BD02-203C85A513C4}" presName="c2text" presStyleLbl="node1" presStyleIdx="1" presStyleCnt="2">
        <dgm:presLayoutVars>
          <dgm:bulletEnabled val="1"/>
        </dgm:presLayoutVars>
      </dgm:prSet>
      <dgm:spPr/>
    </dgm:pt>
  </dgm:ptLst>
  <dgm:cxnLst>
    <dgm:cxn modelId="{E6C8622D-BB38-4888-88AD-54793D6C3508}" srcId="{4C540110-0769-4268-BD02-203C85A513C4}" destId="{80B57D05-BC32-4596-B0D6-DAE0F517453E}" srcOrd="0" destOrd="0" parTransId="{4C422EAA-1A1B-4775-B9F4-B67DE22D8802}" sibTransId="{2A51F0A3-F334-41C1-B0DC-34F13108B4F6}"/>
    <dgm:cxn modelId="{4D856745-C12C-4C1D-AC05-5C0B5E5A9F20}" type="presOf" srcId="{92E08612-4574-4E40-AC50-2C0208C3091F}" destId="{F10A8519-3051-4046-A093-A76CFB8AA8ED}" srcOrd="0" destOrd="0" presId="urn:microsoft.com/office/officeart/2005/8/layout/venn2"/>
    <dgm:cxn modelId="{01DD334F-6187-45EC-8719-12C5960BBB7A}" type="presOf" srcId="{80B57D05-BC32-4596-B0D6-DAE0F517453E}" destId="{974AFE98-DEFD-4236-B393-C415A11CE570}" srcOrd="0" destOrd="0" presId="urn:microsoft.com/office/officeart/2005/8/layout/venn2"/>
    <dgm:cxn modelId="{30E1D1BF-1CA0-4B4C-86A0-FA45ED4F0090}" type="presOf" srcId="{4C540110-0769-4268-BD02-203C85A513C4}" destId="{07097853-297C-4689-8B35-E1B1BA2FB482}" srcOrd="0" destOrd="0" presId="urn:microsoft.com/office/officeart/2005/8/layout/venn2"/>
    <dgm:cxn modelId="{1A58A8D3-7954-467D-8930-7126A49068AC}" type="presOf" srcId="{80B57D05-BC32-4596-B0D6-DAE0F517453E}" destId="{0B0D34E6-D8BD-4F6E-8E6D-13C8E7A64639}" srcOrd="1" destOrd="0" presId="urn:microsoft.com/office/officeart/2005/8/layout/venn2"/>
    <dgm:cxn modelId="{E710E7EA-EF18-4772-AB98-235A250E9693}" srcId="{4C540110-0769-4268-BD02-203C85A513C4}" destId="{92E08612-4574-4E40-AC50-2C0208C3091F}" srcOrd="1" destOrd="0" parTransId="{DF5B5565-5AA3-429A-990D-6B78B825CCE4}" sibTransId="{5DEB34D0-56F8-4FA1-8F8C-09684C7DE28A}"/>
    <dgm:cxn modelId="{AAF8CBF8-449A-48B8-AE5A-1469FF5D469E}" type="presOf" srcId="{92E08612-4574-4E40-AC50-2C0208C3091F}" destId="{68534096-DF6A-4397-865F-ACB05C16247F}" srcOrd="1" destOrd="0" presId="urn:microsoft.com/office/officeart/2005/8/layout/venn2"/>
    <dgm:cxn modelId="{BB5DFB1E-9C39-4549-8341-401949A4C170}" type="presParOf" srcId="{07097853-297C-4689-8B35-E1B1BA2FB482}" destId="{C12C8273-DA33-4551-8DC8-580FCDAE008E}" srcOrd="0" destOrd="0" presId="urn:microsoft.com/office/officeart/2005/8/layout/venn2"/>
    <dgm:cxn modelId="{55247C6A-067F-4CAD-A113-A364B693AD6B}" type="presParOf" srcId="{C12C8273-DA33-4551-8DC8-580FCDAE008E}" destId="{974AFE98-DEFD-4236-B393-C415A11CE570}" srcOrd="0" destOrd="0" presId="urn:microsoft.com/office/officeart/2005/8/layout/venn2"/>
    <dgm:cxn modelId="{767B14D7-42CB-445E-9D9B-EC3E7721366A}" type="presParOf" srcId="{C12C8273-DA33-4551-8DC8-580FCDAE008E}" destId="{0B0D34E6-D8BD-4F6E-8E6D-13C8E7A64639}" srcOrd="1" destOrd="0" presId="urn:microsoft.com/office/officeart/2005/8/layout/venn2"/>
    <dgm:cxn modelId="{6964F100-3504-40B3-A410-9D5ABB1AE233}" type="presParOf" srcId="{07097853-297C-4689-8B35-E1B1BA2FB482}" destId="{377D2972-AF55-4EA4-A1B8-654909A5FBB5}" srcOrd="1" destOrd="0" presId="urn:microsoft.com/office/officeart/2005/8/layout/venn2"/>
    <dgm:cxn modelId="{66164906-CF4D-4511-86B9-8CA62DF52571}" type="presParOf" srcId="{377D2972-AF55-4EA4-A1B8-654909A5FBB5}" destId="{F10A8519-3051-4046-A093-A76CFB8AA8ED}" srcOrd="0" destOrd="0" presId="urn:microsoft.com/office/officeart/2005/8/layout/venn2"/>
    <dgm:cxn modelId="{BFE4EC87-4D69-4FE7-B055-2215BA0F87A6}" type="presParOf" srcId="{377D2972-AF55-4EA4-A1B8-654909A5FBB5}" destId="{68534096-DF6A-4397-865F-ACB05C16247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AFE98-DEFD-4236-B393-C415A11CE570}">
      <dsp:nvSpPr>
        <dsp:cNvPr id="0" name=""/>
        <dsp:cNvSpPr/>
      </dsp:nvSpPr>
      <dsp:spPr>
        <a:xfrm>
          <a:off x="0" y="422871"/>
          <a:ext cx="3005513" cy="300551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Payment Period</a:t>
          </a:r>
        </a:p>
      </dsp:txBody>
      <dsp:txXfrm>
        <a:off x="713809" y="648284"/>
        <a:ext cx="1577894" cy="510937"/>
      </dsp:txXfrm>
    </dsp:sp>
    <dsp:sp modelId="{F10A8519-3051-4046-A093-A76CFB8AA8ED}">
      <dsp:nvSpPr>
        <dsp:cNvPr id="0" name=""/>
        <dsp:cNvSpPr/>
      </dsp:nvSpPr>
      <dsp:spPr>
        <a:xfrm>
          <a:off x="375689" y="962813"/>
          <a:ext cx="2254134" cy="2254134"/>
        </a:xfrm>
        <a:prstGeom prst="ellipse">
          <a:avLst/>
        </a:prstGeom>
        <a:solidFill>
          <a:schemeClr val="accent2">
            <a:hueOff val="-9477498"/>
            <a:satOff val="12599"/>
            <a:lumOff val="2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Period of Enrollment</a:t>
          </a:r>
        </a:p>
      </dsp:txBody>
      <dsp:txXfrm>
        <a:off x="705799" y="1526347"/>
        <a:ext cx="1593913" cy="112706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06DA1-7254-4F83-B1E4-BF5F76CF7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78C967-1BD9-490C-B0D9-862040818F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A1B13C-E24E-4D8B-B1C2-CE80D9872803}" type="datetimeFigureOut">
              <a:rPr lang="en-US" smtClean="0"/>
              <a:t>12/5/2025</a:t>
            </a:fld>
            <a:endParaRPr lang="en-US" dirty="0"/>
          </a:p>
        </p:txBody>
      </p:sp>
      <p:sp>
        <p:nvSpPr>
          <p:cNvPr id="4" name="Footer Placeholder 3">
            <a:extLst>
              <a:ext uri="{FF2B5EF4-FFF2-40B4-BE49-F238E27FC236}">
                <a16:creationId xmlns:a16="http://schemas.microsoft.com/office/drawing/2014/main" id="{6CEFE8E8-087F-468F-A82E-B9C86AEB6F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B55752-D1FE-4251-80C6-AF69BCEDDC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441243-E346-4AF8-A8BE-A00B651C5070}" type="slidenum">
              <a:rPr lang="en-US" smtClean="0"/>
              <a:t>‹#›</a:t>
            </a:fld>
            <a:endParaRPr lang="en-US" dirty="0"/>
          </a:p>
        </p:txBody>
      </p:sp>
    </p:spTree>
    <p:extLst>
      <p:ext uri="{BB962C8B-B14F-4D97-AF65-F5344CB8AC3E}">
        <p14:creationId xmlns:p14="http://schemas.microsoft.com/office/powerpoint/2010/main" val="2759927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2031-6297-4D45-B38B-29B38A09B924}" type="datetimeFigureOut">
              <a:rPr lang="en-US" smtClean="0"/>
              <a:t>12/5/2025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9A8F8-ADC6-401C-83FE-1703170D9E28}" type="slidenum">
              <a:rPr lang="en-US" smtClean="0"/>
              <a:t>‹#›</a:t>
            </a:fld>
            <a:endParaRPr lang="en-US" dirty="0"/>
          </a:p>
        </p:txBody>
      </p:sp>
    </p:spTree>
    <p:extLst>
      <p:ext uri="{BB962C8B-B14F-4D97-AF65-F5344CB8AC3E}">
        <p14:creationId xmlns:p14="http://schemas.microsoft.com/office/powerpoint/2010/main" val="325817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a:t>
            </a:fld>
            <a:endParaRPr lang="en-US" dirty="0"/>
          </a:p>
        </p:txBody>
      </p:sp>
    </p:spTree>
    <p:extLst>
      <p:ext uri="{BB962C8B-B14F-4D97-AF65-F5344CB8AC3E}">
        <p14:creationId xmlns:p14="http://schemas.microsoft.com/office/powerpoint/2010/main" val="2074135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tuition forgiveness</a:t>
            </a:r>
          </a:p>
        </p:txBody>
      </p:sp>
      <p:sp>
        <p:nvSpPr>
          <p:cNvPr id="4" name="Slide Number Placeholder 3"/>
          <p:cNvSpPr>
            <a:spLocks noGrp="1"/>
          </p:cNvSpPr>
          <p:nvPr>
            <p:ph type="sldNum" sz="quarter" idx="5"/>
          </p:nvPr>
        </p:nvSpPr>
        <p:spPr/>
        <p:txBody>
          <a:bodyPr/>
          <a:lstStyle/>
          <a:p>
            <a:fld id="{0F59A8F8-ADC6-401C-83FE-1703170D9E28}" type="slidenum">
              <a:rPr lang="en-US" smtClean="0"/>
              <a:t>23</a:t>
            </a:fld>
            <a:endParaRPr lang="en-US" dirty="0"/>
          </a:p>
        </p:txBody>
      </p:sp>
    </p:spTree>
    <p:extLst>
      <p:ext uri="{BB962C8B-B14F-4D97-AF65-F5344CB8AC3E}">
        <p14:creationId xmlns:p14="http://schemas.microsoft.com/office/powerpoint/2010/main" val="408011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3454F-7859-7A14-D53D-C89D924B5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DF4A4-116C-4146-6082-79A910E5E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1198E-D3C7-E08F-D194-8CB310B412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9E0963-B82E-9248-54A5-0B4CB285F1D3}"/>
              </a:ext>
            </a:extLst>
          </p:cNvPr>
          <p:cNvSpPr>
            <a:spLocks noGrp="1"/>
          </p:cNvSpPr>
          <p:nvPr>
            <p:ph type="sldNum" sz="quarter" idx="5"/>
          </p:nvPr>
        </p:nvSpPr>
        <p:spPr/>
        <p:txBody>
          <a:bodyPr/>
          <a:lstStyle/>
          <a:p>
            <a:fld id="{0F59A8F8-ADC6-401C-83FE-1703170D9E28}" type="slidenum">
              <a:rPr lang="en-US" smtClean="0"/>
              <a:t>24</a:t>
            </a:fld>
            <a:endParaRPr lang="en-US" dirty="0"/>
          </a:p>
        </p:txBody>
      </p:sp>
    </p:spTree>
    <p:extLst>
      <p:ext uri="{BB962C8B-B14F-4D97-AF65-F5344CB8AC3E}">
        <p14:creationId xmlns:p14="http://schemas.microsoft.com/office/powerpoint/2010/main" val="2426350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25</a:t>
            </a:fld>
            <a:endParaRPr lang="en-US" dirty="0"/>
          </a:p>
        </p:txBody>
      </p:sp>
    </p:spTree>
    <p:extLst>
      <p:ext uri="{BB962C8B-B14F-4D97-AF65-F5344CB8AC3E}">
        <p14:creationId xmlns:p14="http://schemas.microsoft.com/office/powerpoint/2010/main" val="347134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5FA34-7F6C-B7D2-0E9B-FB4BC10E9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134A5-A8E2-6CD1-4E01-993B66254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34697-185E-5442-76C2-329FA22225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DF50CA-CA0F-2C85-57B4-BB5A60E8BB02}"/>
              </a:ext>
            </a:extLst>
          </p:cNvPr>
          <p:cNvSpPr>
            <a:spLocks noGrp="1"/>
          </p:cNvSpPr>
          <p:nvPr>
            <p:ph type="sldNum" sz="quarter" idx="5"/>
          </p:nvPr>
        </p:nvSpPr>
        <p:spPr/>
        <p:txBody>
          <a:bodyPr/>
          <a:lstStyle/>
          <a:p>
            <a:fld id="{0F59A8F8-ADC6-401C-83FE-1703170D9E28}" type="slidenum">
              <a:rPr lang="en-US" smtClean="0"/>
              <a:t>26</a:t>
            </a:fld>
            <a:endParaRPr lang="en-US" dirty="0"/>
          </a:p>
        </p:txBody>
      </p:sp>
    </p:spTree>
    <p:extLst>
      <p:ext uri="{BB962C8B-B14F-4D97-AF65-F5344CB8AC3E}">
        <p14:creationId xmlns:p14="http://schemas.microsoft.com/office/powerpoint/2010/main" val="2943605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D2490-FCEA-1FE3-FA62-73B2D7DF3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EF4C6-06E8-9C73-904D-3F419B4BB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9F27F-9326-0688-F857-EC2753D56F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342C9A-E7BB-6FD0-0264-B9BC693B0433}"/>
              </a:ext>
            </a:extLst>
          </p:cNvPr>
          <p:cNvSpPr>
            <a:spLocks noGrp="1"/>
          </p:cNvSpPr>
          <p:nvPr>
            <p:ph type="sldNum" sz="quarter" idx="5"/>
          </p:nvPr>
        </p:nvSpPr>
        <p:spPr/>
        <p:txBody>
          <a:bodyPr/>
          <a:lstStyle/>
          <a:p>
            <a:fld id="{0F59A8F8-ADC6-401C-83FE-1703170D9E28}" type="slidenum">
              <a:rPr lang="en-US" smtClean="0"/>
              <a:t>27</a:t>
            </a:fld>
            <a:endParaRPr lang="en-US" dirty="0"/>
          </a:p>
        </p:txBody>
      </p:sp>
    </p:spTree>
    <p:extLst>
      <p:ext uri="{BB962C8B-B14F-4D97-AF65-F5344CB8AC3E}">
        <p14:creationId xmlns:p14="http://schemas.microsoft.com/office/powerpoint/2010/main" val="2133130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A3CFD-5C92-EE0C-BD80-C945F5BB5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7BBCA-5619-D798-BDEF-08001BF7E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F85E2-4F2C-4265-8E99-290E0E9D53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F777F6-08D2-E349-552A-A4B9B5AC6216}"/>
              </a:ext>
            </a:extLst>
          </p:cNvPr>
          <p:cNvSpPr>
            <a:spLocks noGrp="1"/>
          </p:cNvSpPr>
          <p:nvPr>
            <p:ph type="sldNum" sz="quarter" idx="5"/>
          </p:nvPr>
        </p:nvSpPr>
        <p:spPr/>
        <p:txBody>
          <a:bodyPr/>
          <a:lstStyle/>
          <a:p>
            <a:fld id="{0F59A8F8-ADC6-401C-83FE-1703170D9E28}" type="slidenum">
              <a:rPr lang="en-US" smtClean="0"/>
              <a:t>28</a:t>
            </a:fld>
            <a:endParaRPr lang="en-US" dirty="0"/>
          </a:p>
        </p:txBody>
      </p:sp>
    </p:spTree>
    <p:extLst>
      <p:ext uri="{BB962C8B-B14F-4D97-AF65-F5344CB8AC3E}">
        <p14:creationId xmlns:p14="http://schemas.microsoft.com/office/powerpoint/2010/main" val="210109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E8698-4C29-59CE-6703-EDD666BD4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F0549-9CAA-AD5B-9C14-AACA526E2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858D1-6452-F108-F6DF-30ACBE4F73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470E78-3E1A-9C59-D385-9D6C2B49B19C}"/>
              </a:ext>
            </a:extLst>
          </p:cNvPr>
          <p:cNvSpPr>
            <a:spLocks noGrp="1"/>
          </p:cNvSpPr>
          <p:nvPr>
            <p:ph type="sldNum" sz="quarter" idx="5"/>
          </p:nvPr>
        </p:nvSpPr>
        <p:spPr/>
        <p:txBody>
          <a:bodyPr/>
          <a:lstStyle/>
          <a:p>
            <a:fld id="{0F59A8F8-ADC6-401C-83FE-1703170D9E28}" type="slidenum">
              <a:rPr lang="en-US" smtClean="0"/>
              <a:t>29</a:t>
            </a:fld>
            <a:endParaRPr lang="en-US" dirty="0"/>
          </a:p>
        </p:txBody>
      </p:sp>
    </p:spTree>
    <p:extLst>
      <p:ext uri="{BB962C8B-B14F-4D97-AF65-F5344CB8AC3E}">
        <p14:creationId xmlns:p14="http://schemas.microsoft.com/office/powerpoint/2010/main" val="428713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31</a:t>
            </a:fld>
            <a:endParaRPr lang="en-US" dirty="0"/>
          </a:p>
        </p:txBody>
      </p:sp>
    </p:spTree>
    <p:extLst>
      <p:ext uri="{BB962C8B-B14F-4D97-AF65-F5344CB8AC3E}">
        <p14:creationId xmlns:p14="http://schemas.microsoft.com/office/powerpoint/2010/main" val="3514714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47338-24A5-E0E9-C531-E741AE56A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3831A-0F11-8B3F-9D42-116C7DCF4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6CAE6-F27E-E5F7-13FE-C33467550F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5A1D-CEB4-A73F-EE3F-02777F70F78E}"/>
              </a:ext>
            </a:extLst>
          </p:cNvPr>
          <p:cNvSpPr>
            <a:spLocks noGrp="1"/>
          </p:cNvSpPr>
          <p:nvPr>
            <p:ph type="sldNum" sz="quarter" idx="5"/>
          </p:nvPr>
        </p:nvSpPr>
        <p:spPr/>
        <p:txBody>
          <a:bodyPr/>
          <a:lstStyle/>
          <a:p>
            <a:fld id="{0F59A8F8-ADC6-401C-83FE-1703170D9E28}" type="slidenum">
              <a:rPr lang="en-US" smtClean="0"/>
              <a:t>32</a:t>
            </a:fld>
            <a:endParaRPr lang="en-US" dirty="0"/>
          </a:p>
        </p:txBody>
      </p:sp>
    </p:spTree>
    <p:extLst>
      <p:ext uri="{BB962C8B-B14F-4D97-AF65-F5344CB8AC3E}">
        <p14:creationId xmlns:p14="http://schemas.microsoft.com/office/powerpoint/2010/main" val="369165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3</a:t>
            </a:fld>
            <a:endParaRPr lang="en-US" dirty="0"/>
          </a:p>
        </p:txBody>
      </p:sp>
    </p:spTree>
    <p:extLst>
      <p:ext uri="{BB962C8B-B14F-4D97-AF65-F5344CB8AC3E}">
        <p14:creationId xmlns:p14="http://schemas.microsoft.com/office/powerpoint/2010/main" val="1030955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7</a:t>
            </a:fld>
            <a:endParaRPr lang="en-US" dirty="0"/>
          </a:p>
        </p:txBody>
      </p:sp>
    </p:spTree>
    <p:extLst>
      <p:ext uri="{BB962C8B-B14F-4D97-AF65-F5344CB8AC3E}">
        <p14:creationId xmlns:p14="http://schemas.microsoft.com/office/powerpoint/2010/main" val="4258362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both dates are triggered, earliest date is used (for example, student calls an office notifying of intent to withdraw on November 1 but fills out withdrawal form on December 1, November 1 would be used) UNLESS student academically engaged</a:t>
            </a:r>
          </a:p>
        </p:txBody>
      </p:sp>
      <p:sp>
        <p:nvSpPr>
          <p:cNvPr id="4" name="Slide Number Placeholder 3"/>
          <p:cNvSpPr>
            <a:spLocks noGrp="1"/>
          </p:cNvSpPr>
          <p:nvPr>
            <p:ph type="sldNum" sz="quarter" idx="5"/>
          </p:nvPr>
        </p:nvSpPr>
        <p:spPr/>
        <p:txBody>
          <a:bodyPr/>
          <a:lstStyle/>
          <a:p>
            <a:fld id="{0F59A8F8-ADC6-401C-83FE-1703170D9E28}" type="slidenum">
              <a:rPr lang="en-US" smtClean="0"/>
              <a:t>9</a:t>
            </a:fld>
            <a:endParaRPr lang="en-US" dirty="0"/>
          </a:p>
        </p:txBody>
      </p:sp>
    </p:spTree>
    <p:extLst>
      <p:ext uri="{BB962C8B-B14F-4D97-AF65-F5344CB8AC3E}">
        <p14:creationId xmlns:p14="http://schemas.microsoft.com/office/powerpoint/2010/main" val="76575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13</a:t>
            </a:fld>
            <a:endParaRPr lang="en-US" dirty="0"/>
          </a:p>
        </p:txBody>
      </p:sp>
    </p:spTree>
    <p:extLst>
      <p:ext uri="{BB962C8B-B14F-4D97-AF65-F5344CB8AC3E}">
        <p14:creationId xmlns:p14="http://schemas.microsoft.com/office/powerpoint/2010/main" val="1193659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15</a:t>
            </a:fld>
            <a:endParaRPr lang="en-US" dirty="0"/>
          </a:p>
        </p:txBody>
      </p:sp>
    </p:spTree>
    <p:extLst>
      <p:ext uri="{BB962C8B-B14F-4D97-AF65-F5344CB8AC3E}">
        <p14:creationId xmlns:p14="http://schemas.microsoft.com/office/powerpoint/2010/main" val="361504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16</a:t>
            </a:fld>
            <a:endParaRPr lang="en-US" dirty="0"/>
          </a:p>
        </p:txBody>
      </p:sp>
    </p:spTree>
    <p:extLst>
      <p:ext uri="{BB962C8B-B14F-4D97-AF65-F5344CB8AC3E}">
        <p14:creationId xmlns:p14="http://schemas.microsoft.com/office/powerpoint/2010/main" val="175412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17</a:t>
            </a:fld>
            <a:endParaRPr lang="en-US" dirty="0"/>
          </a:p>
        </p:txBody>
      </p:sp>
    </p:spTree>
    <p:extLst>
      <p:ext uri="{BB962C8B-B14F-4D97-AF65-F5344CB8AC3E}">
        <p14:creationId xmlns:p14="http://schemas.microsoft.com/office/powerpoint/2010/main" val="187092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18</a:t>
            </a:fld>
            <a:endParaRPr lang="en-US" dirty="0"/>
          </a:p>
        </p:txBody>
      </p:sp>
    </p:spTree>
    <p:extLst>
      <p:ext uri="{BB962C8B-B14F-4D97-AF65-F5344CB8AC3E}">
        <p14:creationId xmlns:p14="http://schemas.microsoft.com/office/powerpoint/2010/main" val="3885483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754880"/>
            <a:ext cx="11430000" cy="1371600"/>
          </a:xfrm>
        </p:spPr>
        <p:txBody>
          <a:bodyPr anchor="b" anchorCtr="0">
            <a:normAutofit/>
          </a:bodyPr>
          <a:lstStyle>
            <a:lvl1pPr algn="ctr">
              <a:defRPr sz="4400" baseline="0"/>
            </a:lvl1pPr>
          </a:lstStyle>
          <a:p>
            <a:r>
              <a:rPr lang="en-US" noProof="0"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3081528" y="6126480"/>
            <a:ext cx="603504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Picture Placeholder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12188952" cy="4498848"/>
          </a:xfrm>
          <a:solidFill>
            <a:schemeClr val="accent5"/>
          </a:solidFill>
        </p:spPr>
        <p:txBody>
          <a:bodyPr>
            <a:normAutofit/>
          </a:bodyPr>
          <a:lstStyle>
            <a:lvl1pPr marL="0" indent="0">
              <a:buNone/>
              <a:defRPr sz="2000"/>
            </a:lvl1pPr>
          </a:lstStyle>
          <a:p>
            <a:r>
              <a:rPr lang="en-US" noProof="0"/>
              <a:t>Click icon to add picture</a:t>
            </a:r>
            <a:endParaRPr lang="en-US" noProof="0" dirty="0"/>
          </a:p>
        </p:txBody>
      </p:sp>
      <p:grpSp>
        <p:nvGrpSpPr>
          <p:cNvPr id="9" name="Bottom Right">
            <a:extLst>
              <a:ext uri="{FF2B5EF4-FFF2-40B4-BE49-F238E27FC236}">
                <a16:creationId xmlns:a16="http://schemas.microsoft.com/office/drawing/2014/main" id="{0ADFF9C3-7C25-4ED5-81ED-9431FC8E32D4}"/>
              </a:ext>
              <a:ext uri="{C183D7F6-B498-43B3-948B-1728B52AA6E4}">
                <adec:decorative xmlns:adec="http://schemas.microsoft.com/office/drawing/2017/decorative" val="1"/>
              </a:ext>
            </a:extLst>
          </p:cNvPr>
          <p:cNvGrpSpPr/>
          <p:nvPr userDrawn="1"/>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id="{3855FED8-087A-4ECA-B19E-7F86739CBA0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5">
                <a:extLst>
                  <a:ext uri="{FF2B5EF4-FFF2-40B4-BE49-F238E27FC236}">
                    <a16:creationId xmlns:a16="http://schemas.microsoft.com/office/drawing/2014/main"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26">
                <a:extLst>
                  <a:ext uri="{FF2B5EF4-FFF2-40B4-BE49-F238E27FC236}">
                    <a16:creationId xmlns:a16="http://schemas.microsoft.com/office/drawing/2014/main"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0">
                <a:extLst>
                  <a:ext uri="{FF2B5EF4-FFF2-40B4-BE49-F238E27FC236}">
                    <a16:creationId xmlns:a16="http://schemas.microsoft.com/office/drawing/2014/main"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1">
                <a:extLst>
                  <a:ext uri="{FF2B5EF4-FFF2-40B4-BE49-F238E27FC236}">
                    <a16:creationId xmlns:a16="http://schemas.microsoft.com/office/drawing/2014/main"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2">
                <a:extLst>
                  <a:ext uri="{FF2B5EF4-FFF2-40B4-BE49-F238E27FC236}">
                    <a16:creationId xmlns:a16="http://schemas.microsoft.com/office/drawing/2014/main"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8" name="Freeform: Shape 36">
                <a:extLst>
                  <a:ext uri="{FF2B5EF4-FFF2-40B4-BE49-F238E27FC236}">
                    <a16:creationId xmlns:a16="http://schemas.microsoft.com/office/drawing/2014/main"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1" name="Freeform: Shape 23">
              <a:extLst>
                <a:ext uri="{FF2B5EF4-FFF2-40B4-BE49-F238E27FC236}">
                  <a16:creationId xmlns:a16="http://schemas.microsoft.com/office/drawing/2014/main" id="{B7386810-4CAD-4571-8758-D163D51A48FB}"/>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548640" y="914400"/>
            <a:ext cx="10972800" cy="914400"/>
          </a:xfrm>
        </p:spPr>
        <p:txBody>
          <a:bodyPr anchor="t" anchorCtr="0"/>
          <a:lstStyle>
            <a:lvl1pPr>
              <a:defRPr sz="2400"/>
            </a:lvl1pPr>
          </a:lstStyle>
          <a:p>
            <a:r>
              <a:rPr lang="en-US"/>
              <a:t>Click to edit Master title style</a:t>
            </a:r>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548640" y="2286000"/>
            <a:ext cx="11091672" cy="3346704"/>
          </a:xfrm>
        </p:spPr>
        <p:txBody>
          <a:bodyPr/>
          <a:lstStyle>
            <a:lvl1pPr marL="0" indent="0">
              <a:buNone/>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548640" y="6356350"/>
            <a:ext cx="2743200" cy="365125"/>
          </a:xfrm>
        </p:spPr>
        <p:txBody>
          <a:bodyPr/>
          <a:lstStyle/>
          <a:p>
            <a:r>
              <a:rPr lang="en-US" dirty="0"/>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a:xfrm>
            <a:off x="10794492" y="6356350"/>
            <a:ext cx="84582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80287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grpSp>
        <p:nvGrpSpPr>
          <p:cNvPr id="2" name="Bottom Right">
            <a:extLst>
              <a:ext uri="{FF2B5EF4-FFF2-40B4-BE49-F238E27FC236}">
                <a16:creationId xmlns:a16="http://schemas.microsoft.com/office/drawing/2014/main" id="{0E5E4AF1-5C64-AF7D-3DCF-67FF6202AF59}"/>
              </a:ext>
              <a:ext uri="{C183D7F6-B498-43B3-948B-1728B52AA6E4}">
                <adec:decorative xmlns:adec="http://schemas.microsoft.com/office/drawing/2017/decorative" val="1"/>
              </a:ext>
            </a:extLst>
          </p:cNvPr>
          <p:cNvGrpSpPr/>
          <p:nvPr userDrawn="1"/>
        </p:nvGrpSpPr>
        <p:grpSpPr>
          <a:xfrm>
            <a:off x="7620000" y="4222592"/>
            <a:ext cx="4572000" cy="2635408"/>
            <a:chOff x="7980400" y="3276601"/>
            <a:chExt cx="4211600" cy="3581399"/>
          </a:xfrm>
        </p:grpSpPr>
        <p:grpSp>
          <p:nvGrpSpPr>
            <p:cNvPr id="3" name="Graphic 157">
              <a:extLst>
                <a:ext uri="{FF2B5EF4-FFF2-40B4-BE49-F238E27FC236}">
                  <a16:creationId xmlns:a16="http://schemas.microsoft.com/office/drawing/2014/main" id="{3504D9AC-A56D-26E2-7628-FCA20564447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3A60F7DC-D428-2691-2024-FDC0A8F1D7FC}"/>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0" name="Freeform: Shape 25">
                <a:extLst>
                  <a:ext uri="{FF2B5EF4-FFF2-40B4-BE49-F238E27FC236}">
                    <a16:creationId xmlns:a16="http://schemas.microsoft.com/office/drawing/2014/main" id="{4F8DA334-9C3E-53D2-8336-7253E3AF12E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6">
                <a:extLst>
                  <a:ext uri="{FF2B5EF4-FFF2-40B4-BE49-F238E27FC236}">
                    <a16:creationId xmlns:a16="http://schemas.microsoft.com/office/drawing/2014/main" id="{D9A6F1F6-9959-9331-EF7E-CF44211DAC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30">
                <a:extLst>
                  <a:ext uri="{FF2B5EF4-FFF2-40B4-BE49-F238E27FC236}">
                    <a16:creationId xmlns:a16="http://schemas.microsoft.com/office/drawing/2014/main" id="{91C24A8C-16F8-C6CF-A3D3-20BD9FE46252}"/>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1">
                <a:extLst>
                  <a:ext uri="{FF2B5EF4-FFF2-40B4-BE49-F238E27FC236}">
                    <a16:creationId xmlns:a16="http://schemas.microsoft.com/office/drawing/2014/main" id="{FB276BD0-4A6B-06B9-AD17-28C45F54EDC0}"/>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2">
                <a:extLst>
                  <a:ext uri="{FF2B5EF4-FFF2-40B4-BE49-F238E27FC236}">
                    <a16:creationId xmlns:a16="http://schemas.microsoft.com/office/drawing/2014/main" id="{20566CB5-910F-9CBD-3521-93919244860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6">
                <a:extLst>
                  <a:ext uri="{FF2B5EF4-FFF2-40B4-BE49-F238E27FC236}">
                    <a16:creationId xmlns:a16="http://schemas.microsoft.com/office/drawing/2014/main" id="{5591EF06-D01C-ED06-33B6-7ABBB5C40B1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7" name="Freeform: Shape 23">
              <a:extLst>
                <a:ext uri="{FF2B5EF4-FFF2-40B4-BE49-F238E27FC236}">
                  <a16:creationId xmlns:a16="http://schemas.microsoft.com/office/drawing/2014/main" id="{AD4040B3-F70D-2EBB-B994-6A24050AC445}"/>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
        <p:nvSpPr>
          <p:cNvPr id="11" name="Title 1">
            <a:extLst>
              <a:ext uri="{FF2B5EF4-FFF2-40B4-BE49-F238E27FC236}">
                <a16:creationId xmlns:a16="http://schemas.microsoft.com/office/drawing/2014/main" id="{076C4EAC-BBDE-1963-BD72-3BD2A47DC59C}"/>
              </a:ext>
            </a:extLst>
          </p:cNvPr>
          <p:cNvSpPr>
            <a:spLocks noGrp="1"/>
          </p:cNvSpPr>
          <p:nvPr>
            <p:ph type="ctrTitle"/>
          </p:nvPr>
        </p:nvSpPr>
        <p:spPr>
          <a:xfrm>
            <a:off x="384048" y="4754880"/>
            <a:ext cx="11430000" cy="1371600"/>
          </a:xfrm>
        </p:spPr>
        <p:txBody>
          <a:bodyPr anchor="b">
            <a:normAutofit/>
          </a:bodyPr>
          <a:lstStyle>
            <a:lvl1pPr algn="ctr">
              <a:defRPr sz="4400"/>
            </a:lvl1pPr>
          </a:lstStyle>
          <a:p>
            <a:r>
              <a:rPr lang="en-US" noProof="0"/>
              <a:t>Click to edit Master title style</a:t>
            </a:r>
            <a:endParaRPr lang="en-US" noProof="0" dirty="0"/>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0" y="0"/>
            <a:ext cx="12188952" cy="4498848"/>
          </a:xfrm>
        </p:spPr>
        <p:txBody>
          <a:bodyPr/>
          <a:lstStyle>
            <a:lvl1pPr marL="0" indent="0">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4073616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grpSp>
        <p:nvGrpSpPr>
          <p:cNvPr id="5" name="Top Right">
            <a:extLst>
              <a:ext uri="{FF2B5EF4-FFF2-40B4-BE49-F238E27FC236}">
                <a16:creationId xmlns:a16="http://schemas.microsoft.com/office/drawing/2014/main" id="{3CBE3FA5-1D12-E2FA-F6C4-E8BE184EECD9}"/>
              </a:ext>
              <a:ext uri="{C183D7F6-B498-43B3-948B-1728B52AA6E4}">
                <adec:decorative xmlns:adec="http://schemas.microsoft.com/office/drawing/2017/decorative" val="1"/>
              </a:ext>
            </a:extLst>
          </p:cNvPr>
          <p:cNvGrpSpPr/>
          <p:nvPr userDrawn="1"/>
        </p:nvGrpSpPr>
        <p:grpSpPr>
          <a:xfrm flipH="1">
            <a:off x="8314340" y="-1"/>
            <a:ext cx="3877660" cy="5906585"/>
            <a:chOff x="10849" y="-3086"/>
            <a:chExt cx="2198951" cy="3349518"/>
          </a:xfrm>
        </p:grpSpPr>
        <p:sp>
          <p:nvSpPr>
            <p:cNvPr id="6" name="Freeform: Shape 9">
              <a:extLst>
                <a:ext uri="{FF2B5EF4-FFF2-40B4-BE49-F238E27FC236}">
                  <a16:creationId xmlns:a16="http://schemas.microsoft.com/office/drawing/2014/main" id="{4172A1F4-49C3-5D7A-52B9-1066ED8D1E45}"/>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AvenirNext LT Pro Medium" panose="020B0504020202020204" pitchFamily="34" charset="0"/>
              </a:endParaRPr>
            </a:p>
          </p:txBody>
        </p:sp>
        <p:sp>
          <p:nvSpPr>
            <p:cNvPr id="7" name="Freeform: Shape 10">
              <a:extLst>
                <a:ext uri="{FF2B5EF4-FFF2-40B4-BE49-F238E27FC236}">
                  <a16:creationId xmlns:a16="http://schemas.microsoft.com/office/drawing/2014/main" id="{FBF7309D-93C5-EDDF-70F8-BB6CDE096E0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8" name="Freeform: Shape 11">
              <a:extLst>
                <a:ext uri="{FF2B5EF4-FFF2-40B4-BE49-F238E27FC236}">
                  <a16:creationId xmlns:a16="http://schemas.microsoft.com/office/drawing/2014/main" id="{54770304-0166-E338-9DC5-53FF3EAE5A24}"/>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9" name="Freeform: Shape 12">
              <a:extLst>
                <a:ext uri="{FF2B5EF4-FFF2-40B4-BE49-F238E27FC236}">
                  <a16:creationId xmlns:a16="http://schemas.microsoft.com/office/drawing/2014/main" id="{84659F45-0B9C-5A8E-603E-B596282270DE}"/>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0" name="Freeform: Shape 13">
              <a:extLst>
                <a:ext uri="{FF2B5EF4-FFF2-40B4-BE49-F238E27FC236}">
                  <a16:creationId xmlns:a16="http://schemas.microsoft.com/office/drawing/2014/main" id="{70A5F154-3FCF-47B9-B7C5-35BF9591E231}"/>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1" name="Freeform: Shape 14">
              <a:extLst>
                <a:ext uri="{FF2B5EF4-FFF2-40B4-BE49-F238E27FC236}">
                  <a16:creationId xmlns:a16="http://schemas.microsoft.com/office/drawing/2014/main" id="{421000D3-834B-680B-2527-D152BB8F1EE1}"/>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2" name="Freeform: Shape 15">
              <a:extLst>
                <a:ext uri="{FF2B5EF4-FFF2-40B4-BE49-F238E27FC236}">
                  <a16:creationId xmlns:a16="http://schemas.microsoft.com/office/drawing/2014/main" id="{42E06095-8C9B-EE19-1498-77CFC001B96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3" name="Freeform: Shape 16">
              <a:extLst>
                <a:ext uri="{FF2B5EF4-FFF2-40B4-BE49-F238E27FC236}">
                  <a16:creationId xmlns:a16="http://schemas.microsoft.com/office/drawing/2014/main" id="{94C4696D-BBBC-E412-D4E6-75FC29A8994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grpSp>
        <p:nvGrpSpPr>
          <p:cNvPr id="14" name="Top Right">
            <a:extLst>
              <a:ext uri="{FF2B5EF4-FFF2-40B4-BE49-F238E27FC236}">
                <a16:creationId xmlns:a16="http://schemas.microsoft.com/office/drawing/2014/main" id="{9D926F0F-ADC0-F590-4458-2C1E7E553D85}"/>
              </a:ext>
              <a:ext uri="{C183D7F6-B498-43B3-948B-1728B52AA6E4}">
                <adec:decorative xmlns:adec="http://schemas.microsoft.com/office/drawing/2017/decorative" val="1"/>
              </a:ext>
            </a:extLst>
          </p:cNvPr>
          <p:cNvGrpSpPr/>
          <p:nvPr userDrawn="1"/>
        </p:nvGrpSpPr>
        <p:grpSpPr>
          <a:xfrm rot="10800000" flipH="1">
            <a:off x="0" y="2702248"/>
            <a:ext cx="2062373" cy="4155752"/>
            <a:chOff x="10849" y="15178"/>
            <a:chExt cx="2198951" cy="3331254"/>
          </a:xfrm>
        </p:grpSpPr>
        <p:sp>
          <p:nvSpPr>
            <p:cNvPr id="15" name="Freeform: Shape 10">
              <a:extLst>
                <a:ext uri="{FF2B5EF4-FFF2-40B4-BE49-F238E27FC236}">
                  <a16:creationId xmlns:a16="http://schemas.microsoft.com/office/drawing/2014/main" id="{AAA63A7B-917E-3C2F-47F3-D5D6D45B191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6" name="Freeform: Shape 11">
              <a:extLst>
                <a:ext uri="{FF2B5EF4-FFF2-40B4-BE49-F238E27FC236}">
                  <a16:creationId xmlns:a16="http://schemas.microsoft.com/office/drawing/2014/main" id="{79B7A8C2-F0EF-86E1-6636-07C931C0E7F3}"/>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2">
              <a:extLst>
                <a:ext uri="{FF2B5EF4-FFF2-40B4-BE49-F238E27FC236}">
                  <a16:creationId xmlns:a16="http://schemas.microsoft.com/office/drawing/2014/main" id="{8E23E81E-4B9A-52D9-6D8E-34A0E5E3F49E}"/>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3">
              <a:extLst>
                <a:ext uri="{FF2B5EF4-FFF2-40B4-BE49-F238E27FC236}">
                  <a16:creationId xmlns:a16="http://schemas.microsoft.com/office/drawing/2014/main" id="{2FEE8188-CA2A-2E73-3F39-9B7EC600A6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9" name="Freeform: Shape 14">
              <a:extLst>
                <a:ext uri="{FF2B5EF4-FFF2-40B4-BE49-F238E27FC236}">
                  <a16:creationId xmlns:a16="http://schemas.microsoft.com/office/drawing/2014/main" id="{6FDA9D3F-08AF-922F-425B-5BF91ABE44E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0" name="Freeform: Shape 15">
              <a:extLst>
                <a:ext uri="{FF2B5EF4-FFF2-40B4-BE49-F238E27FC236}">
                  <a16:creationId xmlns:a16="http://schemas.microsoft.com/office/drawing/2014/main" id="{79545655-F52E-17B0-581D-57970E8137F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1" name="Freeform: Shape 16">
              <a:extLst>
                <a:ext uri="{FF2B5EF4-FFF2-40B4-BE49-F238E27FC236}">
                  <a16:creationId xmlns:a16="http://schemas.microsoft.com/office/drawing/2014/main" id="{9FF8CC2F-D9BE-D072-DFBA-A03420C403CA}"/>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10972800" cy="914400"/>
          </a:xfrm>
        </p:spPr>
        <p:txBody>
          <a:bodyPr anchor="t">
            <a:normAutofit/>
          </a:bodyPr>
          <a:lstStyle>
            <a:lvl1pPr>
              <a:defRPr sz="24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2286000"/>
            <a:ext cx="5212080" cy="3840480"/>
          </a:xfrm>
        </p:spPr>
        <p:txBody>
          <a:bodyPr>
            <a:normAutofit/>
          </a:bodyPr>
          <a:lstStyle>
            <a:lvl1pPr marL="514350" indent="-514350">
              <a:spcBef>
                <a:spcPts val="1600"/>
              </a:spcBef>
              <a:buFont typeface="+mj-lt"/>
              <a:buAutoNum type="arabicPeriod"/>
              <a:defRPr sz="1800"/>
            </a:lvl1pPr>
            <a:lvl2pPr marL="1097280" indent="-512064">
              <a:buFont typeface="+mj-lt"/>
              <a:buAutoNum type="alphaLcPeriod"/>
              <a:defRPr sz="1600"/>
            </a:lvl2pPr>
            <a:lvl3pPr marL="1609344" indent="-512064">
              <a:buFont typeface="+mj-lt"/>
              <a:buAutoNum type="arabicParenR"/>
              <a:defRPr sz="1400"/>
            </a:lvl3pPr>
            <a:lvl4pPr marL="2212848" indent="-512064">
              <a:spcBef>
                <a:spcPts val="500"/>
              </a:spcBef>
              <a:buFont typeface="+mj-lt"/>
              <a:buAutoNum type="alphaLcParenR"/>
              <a:defRPr sz="1200"/>
            </a:lvl4pPr>
            <a:lvl5pPr marL="2724912" indent="-512064">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400800" y="2286000"/>
            <a:ext cx="5212080" cy="384048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2" name="Date Placeholder 21">
            <a:extLst>
              <a:ext uri="{FF2B5EF4-FFF2-40B4-BE49-F238E27FC236}">
                <a16:creationId xmlns:a16="http://schemas.microsoft.com/office/drawing/2014/main" id="{C837C813-621D-5D2C-4019-EE80976040CB}"/>
              </a:ext>
            </a:extLst>
          </p:cNvPr>
          <p:cNvSpPr>
            <a:spLocks noGrp="1"/>
          </p:cNvSpPr>
          <p:nvPr>
            <p:ph type="dt" sz="half" idx="10"/>
          </p:nvPr>
        </p:nvSpPr>
        <p:spPr>
          <a:xfrm>
            <a:off x="548640" y="6356350"/>
            <a:ext cx="2743200" cy="365125"/>
          </a:xfrm>
        </p:spPr>
        <p:txBody>
          <a:bodyPr/>
          <a:lstStyle/>
          <a:p>
            <a:r>
              <a:rPr lang="en-US" noProof="0" dirty="0"/>
              <a:t>20XX</a:t>
            </a:r>
          </a:p>
        </p:txBody>
      </p:sp>
      <p:sp>
        <p:nvSpPr>
          <p:cNvPr id="23" name="Slide Number Placeholder 22">
            <a:extLst>
              <a:ext uri="{FF2B5EF4-FFF2-40B4-BE49-F238E27FC236}">
                <a16:creationId xmlns:a16="http://schemas.microsoft.com/office/drawing/2014/main" id="{58AA2A2F-7F84-7371-DE7D-3170E7F1BBCF}"/>
              </a:ext>
            </a:extLst>
          </p:cNvPr>
          <p:cNvSpPr>
            <a:spLocks noGrp="1"/>
          </p:cNvSpPr>
          <p:nvPr>
            <p:ph type="sldNum" sz="quarter" idx="11"/>
          </p:nvPr>
        </p:nvSpPr>
        <p:spPr>
          <a:xfrm>
            <a:off x="10767060" y="6356350"/>
            <a:ext cx="845820" cy="365125"/>
          </a:xfrm>
        </p:spPr>
        <p:txBody>
          <a:bodyPr/>
          <a:lstStyle/>
          <a:p>
            <a:fld id="{294A09A9-5501-47C1-A89A-A340965A2BE2}" type="slidenum">
              <a:rPr lang="en-US" noProof="0" smtClean="0"/>
              <a:pPr/>
              <a:t>‹#›</a:t>
            </a:fld>
            <a:endParaRPr lang="en-US" noProof="0" dirty="0"/>
          </a:p>
        </p:txBody>
      </p:sp>
    </p:spTree>
    <p:extLst>
      <p:ext uri="{BB962C8B-B14F-4D97-AF65-F5344CB8AC3E}">
        <p14:creationId xmlns:p14="http://schemas.microsoft.com/office/powerpoint/2010/main" val="301069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14" name="Top Right">
            <a:extLst>
              <a:ext uri="{FF2B5EF4-FFF2-40B4-BE49-F238E27FC236}">
                <a16:creationId xmlns:a16="http://schemas.microsoft.com/office/drawing/2014/main" id="{7DCF5A23-16BE-4FF7-8562-4B9CD64FB2DE}"/>
              </a:ext>
              <a:ext uri="{C183D7F6-B498-43B3-948B-1728B52AA6E4}">
                <adec:decorative xmlns:adec="http://schemas.microsoft.com/office/drawing/2017/decorative" val="1"/>
              </a:ext>
            </a:extLst>
          </p:cNvPr>
          <p:cNvGrpSpPr/>
          <p:nvPr userDrawn="1"/>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id="{930E8856-48C1-4FFD-9BC1-360BCDEC04B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9" name="Freeform: Shape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0" name="Freeform: Shape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1" name="Freeform: Shape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22" name="Freeform: Shape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48640" y="685800"/>
            <a:ext cx="5029200" cy="4023360"/>
          </a:xfrm>
        </p:spPr>
        <p:txBody>
          <a:bodyPr anchor="b">
            <a:noAutofit/>
          </a:bodyPr>
          <a:lstStyle>
            <a:lvl1pPr>
              <a:defRPr sz="4400" baseline="0"/>
            </a:lvl1pPr>
          </a:lstStyle>
          <a:p>
            <a:r>
              <a:rPr lang="en-US" noProof="0"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548640" y="4846320"/>
            <a:ext cx="5029200" cy="1554480"/>
          </a:xfrm>
        </p:spPr>
        <p:txBody>
          <a:bodyPr>
            <a:noAutofit/>
          </a:bodyPr>
          <a:lstStyle>
            <a:lvl1pPr marL="0" indent="0">
              <a:lnSpc>
                <a:spcPct val="140000"/>
              </a:lnSpc>
              <a:buNone/>
              <a:defRPr sz="1800"/>
            </a:lvl1pPr>
            <a:lvl2pPr marL="457200" indent="0">
              <a:lnSpc>
                <a:spcPts val="2200"/>
              </a:lnSpc>
              <a:buNone/>
              <a:defRPr sz="1800"/>
            </a:lvl2pPr>
            <a:lvl3pPr marL="914400" indent="0">
              <a:lnSpc>
                <a:spcPts val="2200"/>
              </a:lnSpc>
              <a:buNone/>
              <a:defRPr sz="1800"/>
            </a:lvl3pPr>
            <a:lvl4pPr marL="1371600" indent="0">
              <a:lnSpc>
                <a:spcPts val="2200"/>
              </a:lnSpc>
              <a:buNone/>
              <a:defRPr sz="1800"/>
            </a:lvl4pPr>
            <a:lvl5pPr marL="1828800" indent="0">
              <a:lnSpc>
                <a:spcPts val="2200"/>
              </a:lnSpc>
              <a:buNone/>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a:lstStyle>
            <a:lvl1pPr marL="0" indent="0">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5923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Top Right">
            <a:extLst>
              <a:ext uri="{FF2B5EF4-FFF2-40B4-BE49-F238E27FC236}">
                <a16:creationId xmlns:a16="http://schemas.microsoft.com/office/drawing/2014/main" id="{BACCE7B0-8D06-4252-8429-A339167D208C}"/>
              </a:ext>
              <a:ext uri="{C183D7F6-B498-43B3-948B-1728B52AA6E4}">
                <adec:decorative xmlns:adec="http://schemas.microsoft.com/office/drawing/2017/decorative" val="1"/>
              </a:ext>
            </a:extLst>
          </p:cNvPr>
          <p:cNvGrpSpPr/>
          <p:nvPr userDrawn="1"/>
        </p:nvGrpSpPr>
        <p:grpSpPr>
          <a:xfrm rot="10800000">
            <a:off x="1975339" y="2702248"/>
            <a:ext cx="2062373" cy="4155752"/>
            <a:chOff x="10849" y="15178"/>
            <a:chExt cx="2198951" cy="3331254"/>
          </a:xfrm>
        </p:grpSpPr>
        <p:sp>
          <p:nvSpPr>
            <p:cNvPr id="12" name="Freeform: Shape 10">
              <a:extLst>
                <a:ext uri="{FF2B5EF4-FFF2-40B4-BE49-F238E27FC236}">
                  <a16:creationId xmlns:a16="http://schemas.microsoft.com/office/drawing/2014/main"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3" name="Freeform: Shape 11">
              <a:extLst>
                <a:ext uri="{FF2B5EF4-FFF2-40B4-BE49-F238E27FC236}">
                  <a16:creationId xmlns:a16="http://schemas.microsoft.com/office/drawing/2014/main"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4" name="Freeform: Shape 12">
              <a:extLst>
                <a:ext uri="{FF2B5EF4-FFF2-40B4-BE49-F238E27FC236}">
                  <a16:creationId xmlns:a16="http://schemas.microsoft.com/office/drawing/2014/main"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5" name="Freeform: Shape 13">
              <a:extLst>
                <a:ext uri="{FF2B5EF4-FFF2-40B4-BE49-F238E27FC236}">
                  <a16:creationId xmlns:a16="http://schemas.microsoft.com/office/drawing/2014/main"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6" name="Freeform: Shape 14">
              <a:extLst>
                <a:ext uri="{FF2B5EF4-FFF2-40B4-BE49-F238E27FC236}">
                  <a16:creationId xmlns:a16="http://schemas.microsoft.com/office/drawing/2014/main"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7" name="Freeform: Shape 15">
              <a:extLst>
                <a:ext uri="{FF2B5EF4-FFF2-40B4-BE49-F238E27FC236}">
                  <a16:creationId xmlns:a16="http://schemas.microsoft.com/office/drawing/2014/main"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8" name="Freeform: Shape 16">
              <a:extLst>
                <a:ext uri="{FF2B5EF4-FFF2-40B4-BE49-F238E27FC236}">
                  <a16:creationId xmlns:a16="http://schemas.microsoft.com/office/drawing/2014/main"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48640" y="914400"/>
            <a:ext cx="3108960" cy="2194560"/>
          </a:xfrm>
        </p:spPr>
        <p:txBody>
          <a:bodyPr anchor="t">
            <a:noAutofit/>
          </a:bodyPr>
          <a:lstStyle>
            <a:lvl1pPr>
              <a:defRPr sz="2400" baseline="0"/>
            </a:lvl1pPr>
          </a:lstStyle>
          <a:p>
            <a:r>
              <a:rPr lang="en-US" noProof="0"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548640" y="3429000"/>
            <a:ext cx="3108960" cy="3017520"/>
          </a:xfrm>
        </p:spPr>
        <p:txBody>
          <a:bodyPr>
            <a:normAutofit/>
          </a:bodyPr>
          <a:lstStyle>
            <a:lvl1pPr marL="0" indent="0">
              <a:lnSpc>
                <a:spcPct val="130000"/>
              </a:lnSpc>
              <a:spcBef>
                <a:spcPts val="1600"/>
              </a:spcBef>
              <a:buFont typeface="Arial" panose="020B0604020202020204" pitchFamily="34" charset="0"/>
              <a:buNone/>
              <a:defRPr sz="18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a:lstStyle>
            <a:lvl1pPr marL="0" indent="0">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675446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384048" y="274320"/>
            <a:ext cx="11430000" cy="1371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384048" y="1709928"/>
            <a:ext cx="1143000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D483C85C-0C17-7BD4-8059-020CB5A8CF6F}"/>
              </a:ext>
            </a:extLst>
          </p:cNvPr>
          <p:cNvSpPr>
            <a:spLocks noGrp="1"/>
          </p:cNvSpPr>
          <p:nvPr>
            <p:ph type="pic" sz="quarter" idx="13"/>
          </p:nvPr>
        </p:nvSpPr>
        <p:spPr>
          <a:xfrm>
            <a:off x="0" y="2359152"/>
            <a:ext cx="12188952" cy="4498848"/>
          </a:xfrm>
          <a:solidFill>
            <a:schemeClr val="accent5"/>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84178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grpSp>
        <p:nvGrpSpPr>
          <p:cNvPr id="4" name="Top Right">
            <a:extLst>
              <a:ext uri="{FF2B5EF4-FFF2-40B4-BE49-F238E27FC236}">
                <a16:creationId xmlns:a16="http://schemas.microsoft.com/office/drawing/2014/main" id="{7E501A87-7B96-007F-18D6-34F359F30C2C}"/>
              </a:ext>
              <a:ext uri="{C183D7F6-B498-43B3-948B-1728B52AA6E4}">
                <adec:decorative xmlns:adec="http://schemas.microsoft.com/office/drawing/2017/decorative" val="1"/>
              </a:ext>
            </a:extLst>
          </p:cNvPr>
          <p:cNvGrpSpPr/>
          <p:nvPr userDrawn="1"/>
        </p:nvGrpSpPr>
        <p:grpSpPr>
          <a:xfrm>
            <a:off x="-283066" y="475707"/>
            <a:ext cx="3877660" cy="5906585"/>
            <a:chOff x="10849" y="-3086"/>
            <a:chExt cx="2198949" cy="3349518"/>
          </a:xfrm>
        </p:grpSpPr>
        <p:sp>
          <p:nvSpPr>
            <p:cNvPr id="5" name="Freeform: Shape 9">
              <a:extLst>
                <a:ext uri="{FF2B5EF4-FFF2-40B4-BE49-F238E27FC236}">
                  <a16:creationId xmlns:a16="http://schemas.microsoft.com/office/drawing/2014/main" id="{111EFC7A-ACD9-199F-E4A7-8C34E0EEAD89}"/>
                </a:ext>
                <a:ext uri="{C183D7F6-B498-43B3-948B-1728B52AA6E4}">
                  <adec:decorative xmlns:adec="http://schemas.microsoft.com/office/drawing/2017/decorative" val="1"/>
                </a:ext>
              </a:extLst>
            </p:cNvPr>
            <p:cNvSpPr/>
            <p:nvPr userDrawn="1"/>
          </p:nvSpPr>
          <p:spPr>
            <a:xfrm rot="10800000">
              <a:off x="692843" y="-3086"/>
              <a:ext cx="1326110"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noProof="0" dirty="0">
                <a:solidFill>
                  <a:schemeClr val="tx1">
                    <a:lumMod val="65000"/>
                    <a:lumOff val="35000"/>
                  </a:schemeClr>
                </a:solidFill>
                <a:latin typeface="AvenirNext LT Pro Medium" panose="020B0504020202020204" pitchFamily="34" charset="0"/>
              </a:endParaRPr>
            </a:p>
          </p:txBody>
        </p:sp>
        <p:sp>
          <p:nvSpPr>
            <p:cNvPr id="6" name="Freeform: Shape 10">
              <a:extLst>
                <a:ext uri="{FF2B5EF4-FFF2-40B4-BE49-F238E27FC236}">
                  <a16:creationId xmlns:a16="http://schemas.microsoft.com/office/drawing/2014/main" id="{4A6B9ECC-4E29-2F57-E50C-A8AE68055078}"/>
                </a:ext>
              </a:extLst>
            </p:cNvPr>
            <p:cNvSpPr/>
            <p:nvPr userDrawn="1"/>
          </p:nvSpPr>
          <p:spPr>
            <a:xfrm>
              <a:off x="19394" y="15241"/>
              <a:ext cx="2190404"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7" name="Freeform: Shape 11">
              <a:extLst>
                <a:ext uri="{FF2B5EF4-FFF2-40B4-BE49-F238E27FC236}">
                  <a16:creationId xmlns:a16="http://schemas.microsoft.com/office/drawing/2014/main" id="{3726349E-3BE0-B780-82BA-6B9BBE73CF09}"/>
                </a:ext>
              </a:extLst>
            </p:cNvPr>
            <p:cNvSpPr/>
            <p:nvPr userDrawn="1"/>
          </p:nvSpPr>
          <p:spPr>
            <a:xfrm>
              <a:off x="10849" y="15178"/>
              <a:ext cx="1978673"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8" name="Freeform: Shape 12">
              <a:extLst>
                <a:ext uri="{FF2B5EF4-FFF2-40B4-BE49-F238E27FC236}">
                  <a16:creationId xmlns:a16="http://schemas.microsoft.com/office/drawing/2014/main" id="{C2107A5F-3CD3-B256-F3ED-018F05C7DB72}"/>
                </a:ext>
              </a:extLst>
            </p:cNvPr>
            <p:cNvSpPr/>
            <p:nvPr userDrawn="1"/>
          </p:nvSpPr>
          <p:spPr>
            <a:xfrm>
              <a:off x="25092" y="15178"/>
              <a:ext cx="1566145"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9" name="Freeform: Shape 13">
              <a:extLst>
                <a:ext uri="{FF2B5EF4-FFF2-40B4-BE49-F238E27FC236}">
                  <a16:creationId xmlns:a16="http://schemas.microsoft.com/office/drawing/2014/main" id="{9C28699F-D10F-55C4-CCFF-C7355D570704}"/>
                </a:ext>
              </a:extLst>
            </p:cNvPr>
            <p:cNvSpPr/>
            <p:nvPr userDrawn="1"/>
          </p:nvSpPr>
          <p:spPr>
            <a:xfrm>
              <a:off x="10849" y="15178"/>
              <a:ext cx="1368430"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0" name="Freeform: Shape 14">
              <a:extLst>
                <a:ext uri="{FF2B5EF4-FFF2-40B4-BE49-F238E27FC236}">
                  <a16:creationId xmlns:a16="http://schemas.microsoft.com/office/drawing/2014/main" id="{EA3D5E76-F8C1-6F4A-298A-A21D6A99BD0A}"/>
                </a:ext>
              </a:extLst>
            </p:cNvPr>
            <p:cNvSpPr/>
            <p:nvPr userDrawn="1"/>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1" name="Freeform: Shape 15">
              <a:extLst>
                <a:ext uri="{FF2B5EF4-FFF2-40B4-BE49-F238E27FC236}">
                  <a16:creationId xmlns:a16="http://schemas.microsoft.com/office/drawing/2014/main" id="{8FE3B266-49E5-6578-0C2A-BC018130F6DC}"/>
                </a:ext>
              </a:extLst>
            </p:cNvPr>
            <p:cNvSpPr/>
            <p:nvPr userDrawn="1"/>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sp>
          <p:nvSpPr>
            <p:cNvPr id="12" name="Freeform: Shape 16">
              <a:extLst>
                <a:ext uri="{FF2B5EF4-FFF2-40B4-BE49-F238E27FC236}">
                  <a16:creationId xmlns:a16="http://schemas.microsoft.com/office/drawing/2014/main" id="{88E1CE45-51AC-C899-077B-AC023AFB2BE3}"/>
                </a:ext>
              </a:extLst>
            </p:cNvPr>
            <p:cNvSpPr/>
            <p:nvPr userDrawn="1"/>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noProof="0" dirty="0"/>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548640" y="914400"/>
            <a:ext cx="3657600" cy="4754880"/>
          </a:xfrm>
        </p:spPr>
        <p:txBody>
          <a:bodyPr anchor="t">
            <a:normAutofit/>
          </a:bodyPr>
          <a:lstStyle>
            <a:lvl1pPr>
              <a:defRPr sz="24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6099048" y="914400"/>
            <a:ext cx="5486400" cy="4754880"/>
          </a:xfrm>
        </p:spPr>
        <p:txBody>
          <a:bodyPr anchor="t" anchorCtr="0">
            <a:normAutofit/>
          </a:bodyPr>
          <a:lstStyle>
            <a:lvl1pPr>
              <a:spcBef>
                <a:spcPts val="1600"/>
              </a:spcBef>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575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675120" y="576072"/>
            <a:ext cx="4937760" cy="4023360"/>
          </a:xfrm>
        </p:spPr>
        <p:txBody>
          <a:bodyPr anchor="b">
            <a:normAutofit/>
          </a:bodyPr>
          <a:lstStyle>
            <a:lvl1pPr algn="l">
              <a:defRPr sz="4400"/>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6675120" y="4846320"/>
            <a:ext cx="4937760" cy="1554480"/>
          </a:xfrm>
        </p:spPr>
        <p:txBody>
          <a:bodyPr>
            <a:normAutofit/>
          </a:bodyPr>
          <a:lstStyle>
            <a:lvl1pPr marL="0" indent="0" algn="l">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0" y="0"/>
            <a:ext cx="6099048" cy="6858000"/>
          </a:xfrm>
          <a:solidFill>
            <a:schemeClr val="accent5"/>
          </a:solidFill>
        </p:spPr>
        <p:txBody>
          <a:bodyPr/>
          <a:lstStyle>
            <a:lvl1pPr marL="0" indent="0">
              <a:buNone/>
              <a:defRPr/>
            </a:lvl1pPr>
          </a:lstStyle>
          <a:p>
            <a:r>
              <a:rPr lang="en-US" noProof="0"/>
              <a:t>Click icon to add picture</a:t>
            </a:r>
            <a:endParaRPr lang="en-US" noProof="0" dirty="0"/>
          </a:p>
        </p:txBody>
      </p:sp>
      <p:grpSp>
        <p:nvGrpSpPr>
          <p:cNvPr id="8" name="Bottom Right">
            <a:extLst>
              <a:ext uri="{FF2B5EF4-FFF2-40B4-BE49-F238E27FC236}">
                <a16:creationId xmlns:a16="http://schemas.microsoft.com/office/drawing/2014/main" id="{7CA8026F-F3E2-F0AC-BA28-474EDDAC7711}"/>
              </a:ext>
              <a:ext uri="{C183D7F6-B498-43B3-948B-1728B52AA6E4}">
                <adec:decorative xmlns:adec="http://schemas.microsoft.com/office/drawing/2017/decorative" val="1"/>
              </a:ext>
            </a:extLst>
          </p:cNvPr>
          <p:cNvGrpSpPr/>
          <p:nvPr userDrawn="1"/>
        </p:nvGrpSpPr>
        <p:grpSpPr>
          <a:xfrm flipV="1">
            <a:off x="7993448" y="0"/>
            <a:ext cx="4211600" cy="3581399"/>
            <a:chOff x="7980400" y="3276601"/>
            <a:chExt cx="4211600" cy="3581399"/>
          </a:xfrm>
        </p:grpSpPr>
        <p:grpSp>
          <p:nvGrpSpPr>
            <p:cNvPr id="9" name="Graphic 157">
              <a:extLst>
                <a:ext uri="{FF2B5EF4-FFF2-40B4-BE49-F238E27FC236}">
                  <a16:creationId xmlns:a16="http://schemas.microsoft.com/office/drawing/2014/main" id="{782E918B-03BB-ACBE-8695-C038FDB893C0}"/>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1" name="Freeform: Shape 24">
                <a:extLst>
                  <a:ext uri="{FF2B5EF4-FFF2-40B4-BE49-F238E27FC236}">
                    <a16:creationId xmlns:a16="http://schemas.microsoft.com/office/drawing/2014/main" id="{F40556B5-03F2-5DD3-B639-14377EFFE7FE}"/>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5">
                <a:extLst>
                  <a:ext uri="{FF2B5EF4-FFF2-40B4-BE49-F238E27FC236}">
                    <a16:creationId xmlns:a16="http://schemas.microsoft.com/office/drawing/2014/main" id="{45B7ADF8-3ED6-87A7-6F47-B78462C77A2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6">
                <a:extLst>
                  <a:ext uri="{FF2B5EF4-FFF2-40B4-BE49-F238E27FC236}">
                    <a16:creationId xmlns:a16="http://schemas.microsoft.com/office/drawing/2014/main" id="{D52AE879-F1BC-2561-2FBF-ABB2E105164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0">
                <a:extLst>
                  <a:ext uri="{FF2B5EF4-FFF2-40B4-BE49-F238E27FC236}">
                    <a16:creationId xmlns:a16="http://schemas.microsoft.com/office/drawing/2014/main" id="{A1EA5E2E-9618-98D9-9F06-C4647D1D429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1">
                <a:extLst>
                  <a:ext uri="{FF2B5EF4-FFF2-40B4-BE49-F238E27FC236}">
                    <a16:creationId xmlns:a16="http://schemas.microsoft.com/office/drawing/2014/main" id="{E28E6EE4-71BD-B4F1-3573-874D81459D29}"/>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2">
                <a:extLst>
                  <a:ext uri="{FF2B5EF4-FFF2-40B4-BE49-F238E27FC236}">
                    <a16:creationId xmlns:a16="http://schemas.microsoft.com/office/drawing/2014/main" id="{2B468A56-8603-6EAF-27BD-FEDFC0343A8F}"/>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6">
                <a:extLst>
                  <a:ext uri="{FF2B5EF4-FFF2-40B4-BE49-F238E27FC236}">
                    <a16:creationId xmlns:a16="http://schemas.microsoft.com/office/drawing/2014/main" id="{5DA205BC-40D5-E366-BFD0-0B79F340B66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0" name="Freeform: Shape 23">
              <a:extLst>
                <a:ext uri="{FF2B5EF4-FFF2-40B4-BE49-F238E27FC236}">
                  <a16:creationId xmlns:a16="http://schemas.microsoft.com/office/drawing/2014/main" id="{2BEE78C5-0ADB-2DA5-F70E-5D73E2826F6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Tree>
    <p:extLst>
      <p:ext uri="{BB962C8B-B14F-4D97-AF65-F5344CB8AC3E}">
        <p14:creationId xmlns:p14="http://schemas.microsoft.com/office/powerpoint/2010/main" val="361017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3108960" cy="2194560"/>
          </a:xfrm>
        </p:spPr>
        <p:txBody>
          <a:bodyPr anchor="t">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3429000"/>
            <a:ext cx="3108960" cy="301752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468112" y="630936"/>
            <a:ext cx="5705856" cy="5843016"/>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08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grpSp>
        <p:nvGrpSpPr>
          <p:cNvPr id="4" name="Top Right">
            <a:extLst>
              <a:ext uri="{FF2B5EF4-FFF2-40B4-BE49-F238E27FC236}">
                <a16:creationId xmlns:a16="http://schemas.microsoft.com/office/drawing/2014/main" id="{E97F5289-BEE7-79B5-BB8E-94638A05B9B7}"/>
              </a:ext>
              <a:ext uri="{C183D7F6-B498-43B3-948B-1728B52AA6E4}">
                <adec:decorative xmlns:adec="http://schemas.microsoft.com/office/drawing/2017/decorative" val="1"/>
              </a:ext>
            </a:extLst>
          </p:cNvPr>
          <p:cNvGrpSpPr/>
          <p:nvPr userDrawn="1"/>
        </p:nvGrpSpPr>
        <p:grpSpPr>
          <a:xfrm rot="10800000">
            <a:off x="10129627" y="2702248"/>
            <a:ext cx="2062373" cy="4155752"/>
            <a:chOff x="10849" y="15178"/>
            <a:chExt cx="2198951" cy="3331254"/>
          </a:xfrm>
        </p:grpSpPr>
        <p:sp>
          <p:nvSpPr>
            <p:cNvPr id="5" name="Freeform: Shape 10">
              <a:extLst>
                <a:ext uri="{FF2B5EF4-FFF2-40B4-BE49-F238E27FC236}">
                  <a16:creationId xmlns:a16="http://schemas.microsoft.com/office/drawing/2014/main" id="{444EE97B-10EF-6A90-36F9-546218041763}"/>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6" name="Freeform: Shape 11">
              <a:extLst>
                <a:ext uri="{FF2B5EF4-FFF2-40B4-BE49-F238E27FC236}">
                  <a16:creationId xmlns:a16="http://schemas.microsoft.com/office/drawing/2014/main" id="{DB37572F-3CF3-5EB8-2A9C-423F91615517}"/>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9" name="Freeform: Shape 12">
              <a:extLst>
                <a:ext uri="{FF2B5EF4-FFF2-40B4-BE49-F238E27FC236}">
                  <a16:creationId xmlns:a16="http://schemas.microsoft.com/office/drawing/2014/main" id="{F46101FA-DB58-40A4-BD93-35E09F7571D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0" name="Freeform: Shape 13">
              <a:extLst>
                <a:ext uri="{FF2B5EF4-FFF2-40B4-BE49-F238E27FC236}">
                  <a16:creationId xmlns:a16="http://schemas.microsoft.com/office/drawing/2014/main" id="{2E4933A0-A538-7EFB-417B-E2C222C1AF4E}"/>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1" name="Freeform: Shape 14">
              <a:extLst>
                <a:ext uri="{FF2B5EF4-FFF2-40B4-BE49-F238E27FC236}">
                  <a16:creationId xmlns:a16="http://schemas.microsoft.com/office/drawing/2014/main" id="{6C2DFDF6-D78B-5984-D82E-9CEFAB74F71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2" name="Freeform: Shape 15">
              <a:extLst>
                <a:ext uri="{FF2B5EF4-FFF2-40B4-BE49-F238E27FC236}">
                  <a16:creationId xmlns:a16="http://schemas.microsoft.com/office/drawing/2014/main" id="{855628AA-C9BE-E5CF-15C9-5AF3F3F7ACF3}"/>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US" dirty="0"/>
            </a:p>
          </p:txBody>
        </p:sp>
        <p:sp>
          <p:nvSpPr>
            <p:cNvPr id="13" name="Freeform: Shape 16">
              <a:extLst>
                <a:ext uri="{FF2B5EF4-FFF2-40B4-BE49-F238E27FC236}">
                  <a16:creationId xmlns:a16="http://schemas.microsoft.com/office/drawing/2014/main" id="{B87AC7A6-6033-A3C4-6202-864E4062FD4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US" dirty="0"/>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6675120" y="914400"/>
            <a:ext cx="5029200" cy="2194560"/>
          </a:xfrm>
        </p:spPr>
        <p:txBody>
          <a:bodyPr anchor="t" anchorCtr="0">
            <a:normAutofit/>
          </a:bodyPr>
          <a:lstStyle>
            <a:lvl1pPr>
              <a:defRPr sz="2400"/>
            </a:lvl1pPr>
          </a:lstStyle>
          <a:p>
            <a:r>
              <a:rPr lang="en-US"/>
              <a:t>Click to edit Master title style</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0" y="0"/>
            <a:ext cx="6099048" cy="6858000"/>
          </a:xfrm>
          <a:solidFill>
            <a:schemeClr val="accent5"/>
          </a:solidFill>
        </p:spPr>
        <p:txBody>
          <a:bodyPr/>
          <a:lstStyle>
            <a:lvl1pPr marL="0" indent="0">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6675120" y="3429000"/>
            <a:ext cx="5029200" cy="269748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858500" y="6356350"/>
            <a:ext cx="84582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8654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48640" y="914400"/>
            <a:ext cx="7223760" cy="914400"/>
          </a:xfrm>
        </p:spPr>
        <p:txBody>
          <a:bodyPr anchor="t">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548640" y="2286000"/>
            <a:ext cx="7223760" cy="182880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48640" y="4389120"/>
            <a:ext cx="7223760" cy="1828800"/>
          </a:xfrm>
        </p:spPr>
        <p:txBody>
          <a:bodyPr>
            <a:normAutofit/>
          </a:bodyPr>
          <a:lstStyle>
            <a:lvl1pPr marL="0" indent="0">
              <a:spcBef>
                <a:spcPts val="1600"/>
              </a:spcBef>
              <a:buNone/>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6">
            <a:extLst>
              <a:ext uri="{FF2B5EF4-FFF2-40B4-BE49-F238E27FC236}">
                <a16:creationId xmlns:a16="http://schemas.microsoft.com/office/drawing/2014/main" id="{13FFB825-245A-CEB4-BC9B-8E6001FC84AD}"/>
              </a:ext>
            </a:extLst>
          </p:cNvPr>
          <p:cNvSpPr>
            <a:spLocks noGrp="1"/>
          </p:cNvSpPr>
          <p:nvPr>
            <p:ph type="pic" sz="quarter" idx="13"/>
          </p:nvPr>
        </p:nvSpPr>
        <p:spPr>
          <a:xfrm>
            <a:off x="8156448" y="0"/>
            <a:ext cx="4032504" cy="6858000"/>
          </a:xfrm>
          <a:solidFill>
            <a:schemeClr val="accent5"/>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26632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grpSp>
        <p:nvGrpSpPr>
          <p:cNvPr id="4" name="Bottom Right">
            <a:extLst>
              <a:ext uri="{FF2B5EF4-FFF2-40B4-BE49-F238E27FC236}">
                <a16:creationId xmlns:a16="http://schemas.microsoft.com/office/drawing/2014/main" id="{08712125-56A8-F96B-CDF1-F3792D47443A}"/>
              </a:ext>
              <a:ext uri="{C183D7F6-B498-43B3-948B-1728B52AA6E4}">
                <adec:decorative xmlns:adec="http://schemas.microsoft.com/office/drawing/2017/decorative" val="1"/>
              </a:ext>
            </a:extLst>
          </p:cNvPr>
          <p:cNvGrpSpPr/>
          <p:nvPr userDrawn="1"/>
        </p:nvGrpSpPr>
        <p:grpSpPr>
          <a:xfrm flipV="1">
            <a:off x="7993448" y="0"/>
            <a:ext cx="4211600" cy="3581399"/>
            <a:chOff x="7980400" y="3276601"/>
            <a:chExt cx="4211600" cy="3581399"/>
          </a:xfrm>
        </p:grpSpPr>
        <p:grpSp>
          <p:nvGrpSpPr>
            <p:cNvPr id="9" name="Graphic 157">
              <a:extLst>
                <a:ext uri="{FF2B5EF4-FFF2-40B4-BE49-F238E27FC236}">
                  <a16:creationId xmlns:a16="http://schemas.microsoft.com/office/drawing/2014/main" id="{606BED4C-626B-4034-F706-C47B39ADBF0A}"/>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1" name="Freeform: Shape 24">
                <a:extLst>
                  <a:ext uri="{FF2B5EF4-FFF2-40B4-BE49-F238E27FC236}">
                    <a16:creationId xmlns:a16="http://schemas.microsoft.com/office/drawing/2014/main" id="{1E44F1DA-BBA0-DBF5-E95D-DA413CECCC3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2" name="Freeform: Shape 25">
                <a:extLst>
                  <a:ext uri="{FF2B5EF4-FFF2-40B4-BE49-F238E27FC236}">
                    <a16:creationId xmlns:a16="http://schemas.microsoft.com/office/drawing/2014/main" id="{1F84F55C-F405-CAE8-CC7B-F36BF514253C}"/>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3" name="Freeform: Shape 26">
                <a:extLst>
                  <a:ext uri="{FF2B5EF4-FFF2-40B4-BE49-F238E27FC236}">
                    <a16:creationId xmlns:a16="http://schemas.microsoft.com/office/drawing/2014/main" id="{516BE7FD-A069-8AEE-40A9-1F269525F7C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4" name="Freeform: Shape 30">
                <a:extLst>
                  <a:ext uri="{FF2B5EF4-FFF2-40B4-BE49-F238E27FC236}">
                    <a16:creationId xmlns:a16="http://schemas.microsoft.com/office/drawing/2014/main" id="{AA1320FC-7DC3-FFF5-F832-D065D7F3F0BD}"/>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5" name="Freeform: Shape 31">
                <a:extLst>
                  <a:ext uri="{FF2B5EF4-FFF2-40B4-BE49-F238E27FC236}">
                    <a16:creationId xmlns:a16="http://schemas.microsoft.com/office/drawing/2014/main" id="{3B19DAD1-8FA1-2EC0-26E0-10CF718694D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6" name="Freeform: Shape 32">
                <a:extLst>
                  <a:ext uri="{FF2B5EF4-FFF2-40B4-BE49-F238E27FC236}">
                    <a16:creationId xmlns:a16="http://schemas.microsoft.com/office/drawing/2014/main" id="{01713054-80A0-F251-23CE-6EC15BA985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sp>
            <p:nvSpPr>
              <p:cNvPr id="17" name="Freeform: Shape 36">
                <a:extLst>
                  <a:ext uri="{FF2B5EF4-FFF2-40B4-BE49-F238E27FC236}">
                    <a16:creationId xmlns:a16="http://schemas.microsoft.com/office/drawing/2014/main" id="{67EE807A-C6CE-4AA4-7E0A-7365647ACD8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noProof="0" dirty="0"/>
              </a:p>
            </p:txBody>
          </p:sp>
        </p:grpSp>
        <p:sp>
          <p:nvSpPr>
            <p:cNvPr id="10" name="Freeform: Shape 23">
              <a:extLst>
                <a:ext uri="{FF2B5EF4-FFF2-40B4-BE49-F238E27FC236}">
                  <a16:creationId xmlns:a16="http://schemas.microsoft.com/office/drawing/2014/main" id="{0A5ACDEC-DD52-7136-650B-7390C0FBA09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noProof="0" dirty="0"/>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548640" y="914400"/>
            <a:ext cx="10963656" cy="914400"/>
          </a:xfrm>
        </p:spPr>
        <p:txBody>
          <a:bodyPr anchor="t" anchorCtr="0">
            <a:normAutofit/>
          </a:bodyPr>
          <a:lstStyle>
            <a:lvl1pPr>
              <a:defRPr sz="24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548640" y="2286000"/>
            <a:ext cx="3108960" cy="3291840"/>
          </a:xfrm>
        </p:spPr>
        <p:txBody>
          <a:bodyPr>
            <a:normAutofit/>
          </a:bodyPr>
          <a:lstStyle>
            <a:lvl1pPr>
              <a:spcBef>
                <a:spcPts val="1600"/>
              </a:spcBef>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197096" y="2286000"/>
            <a:ext cx="7315200" cy="3410712"/>
          </a:xfrm>
        </p:spPr>
        <p:txBody>
          <a:bodyPr/>
          <a:lstStyle>
            <a:lvl1pPr marL="0" indent="0">
              <a:buNone/>
              <a:defRPr/>
            </a:lvl1pPr>
          </a:lstStyle>
          <a:p>
            <a:r>
              <a:rPr lang="en-US" noProof="0"/>
              <a:t>Click icon to add table</a:t>
            </a:r>
            <a:endParaRPr lang="en-US" noProof="0"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a:xfrm>
            <a:off x="548640" y="6356350"/>
            <a:ext cx="2743200" cy="365125"/>
          </a:xfrm>
        </p:spPr>
        <p:txBody>
          <a:bodyPr/>
          <a:lstStyle/>
          <a:p>
            <a:r>
              <a:rPr lang="en-US" noProof="0" dirty="0"/>
              <a:t>20XX</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a:xfrm>
            <a:off x="4197096" y="6356350"/>
            <a:ext cx="4114800" cy="365125"/>
          </a:xfrm>
          <a:prstGeom prst="rect">
            <a:avLst/>
          </a:prstGeom>
        </p:spPr>
        <p:txBody>
          <a:bodyPr/>
          <a:lstStyle/>
          <a:p>
            <a:endParaRPr lang="en-US" noProof="0"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a:xfrm>
            <a:off x="10666476" y="6356350"/>
            <a:ext cx="845820" cy="365125"/>
          </a:xfrm>
        </p:spPr>
        <p:txBody>
          <a:bodyPr/>
          <a:lstStyle/>
          <a:p>
            <a:fld id="{CBD12358-51D2-46B3-9BDE-DF29528B9454}" type="slidenum">
              <a:rPr lang="en-US" noProof="0" smtClean="0"/>
              <a:t>‹#›</a:t>
            </a:fld>
            <a:endParaRPr lang="en-US" noProof="0" dirty="0"/>
          </a:p>
        </p:txBody>
      </p:sp>
    </p:spTree>
    <p:extLst>
      <p:ext uri="{BB962C8B-B14F-4D97-AF65-F5344CB8AC3E}">
        <p14:creationId xmlns:p14="http://schemas.microsoft.com/office/powerpoint/2010/main" val="79537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dirty="0"/>
              <a:t>20XX</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0507980" y="6356350"/>
            <a:ext cx="84582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5" r:id="rId3"/>
    <p:sldLayoutId id="2147483674" r:id="rId4"/>
    <p:sldLayoutId id="2147483676" r:id="rId5"/>
    <p:sldLayoutId id="2147483681" r:id="rId6"/>
    <p:sldLayoutId id="2147483677" r:id="rId7"/>
    <p:sldLayoutId id="2147483683" r:id="rId8"/>
    <p:sldLayoutId id="2147483678" r:id="rId9"/>
    <p:sldLayoutId id="2147483679" r:id="rId10"/>
    <p:sldLayoutId id="2147483680" r:id="rId11"/>
    <p:sldLayoutId id="2147483652" r:id="rId12"/>
    <p:sldLayoutId id="2147483661" r:id="rId13"/>
  </p:sldLayoutIdLst>
  <p:hf sldNum="0" hdr="0" ftr="0" dt="0"/>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547EBF"/>
          </p15:clr>
        </p15:guide>
        <p15:guide id="4" orient="horz" pos="240" userDrawn="1">
          <p15:clr>
            <a:srgbClr val="547EBF"/>
          </p15:clr>
        </p15:guide>
        <p15:guide id="5" pos="7152" userDrawn="1">
          <p15:clr>
            <a:srgbClr val="547EBF"/>
          </p15:clr>
        </p15:guide>
        <p15:guide id="6" orient="horz" pos="4080" userDrawn="1">
          <p15:clr>
            <a:srgbClr val="547EBF"/>
          </p15:clr>
        </p15:guide>
        <p15:guide id="10" pos="1920" userDrawn="1">
          <p15:clr>
            <a:srgbClr val="547EBF"/>
          </p15:clr>
        </p15:guide>
        <p15:guide id="12" pos="5736" userDrawn="1">
          <p15:clr>
            <a:srgbClr val="547EBF"/>
          </p15:clr>
        </p15:guide>
        <p15:guide id="15" pos="5112" userDrawn="1">
          <p15:clr>
            <a:srgbClr val="9FCC3B"/>
          </p15:clr>
        </p15:guide>
        <p15:guide id="16" pos="2544"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602480"/>
            <a:ext cx="11430000" cy="1371600"/>
          </a:xfrm>
        </p:spPr>
        <p:txBody>
          <a:bodyPr anchor="b" anchorCtr="0">
            <a:normAutofit fontScale="90000"/>
          </a:bodyPr>
          <a:lstStyle/>
          <a:p>
            <a:r>
              <a:rPr lang="en-US" dirty="0"/>
              <a:t>R2T4 Ahoy! </a:t>
            </a:r>
            <a:br>
              <a:rPr lang="en-US" dirty="0"/>
            </a:br>
            <a:r>
              <a:rPr lang="en-US" dirty="0"/>
              <a:t>Navigating the Waters of Student Aid Returns</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3076892" y="6124303"/>
            <a:ext cx="6035040" cy="457200"/>
          </a:xfrm>
        </p:spPr>
        <p:txBody>
          <a:bodyPr anchor="ctr">
            <a:normAutofit/>
          </a:bodyPr>
          <a:lstStyle/>
          <a:p>
            <a:r>
              <a:rPr lang="en-US" dirty="0"/>
              <a:t>Alison Cagle, University of South Florida</a:t>
            </a:r>
          </a:p>
        </p:txBody>
      </p:sp>
      <p:pic>
        <p:nvPicPr>
          <p:cNvPr id="26" name="Picture Placeholder 25" descr="Closeup of an orange sea anemone">
            <a:extLst>
              <a:ext uri="{FF2B5EF4-FFF2-40B4-BE49-F238E27FC236}">
                <a16:creationId xmlns:a16="http://schemas.microsoft.com/office/drawing/2014/main" id="{A2BF176F-5FF4-4E1E-83AA-20C41123AB05}"/>
              </a:ext>
            </a:extLst>
          </p:cNvPr>
          <p:cNvPicPr>
            <a:picLocks noGrp="1" noChangeAspect="1"/>
          </p:cNvPicPr>
          <p:nvPr>
            <p:ph type="pic" sz="quarter" idx="10"/>
          </p:nvPr>
        </p:nvPicPr>
        <p:blipFill>
          <a:blip r:embed="rId3"/>
          <a:srcRect t="22317" b="22317"/>
          <a:stretch/>
        </p:blipFill>
        <p:spPr>
          <a:xfrm>
            <a:off x="0" y="0"/>
            <a:ext cx="12188825" cy="3995057"/>
          </a:xfrm>
        </p:spPr>
      </p:pic>
      <p:pic>
        <p:nvPicPr>
          <p:cNvPr id="1030" name="Picture 6" descr="Home">
            <a:extLst>
              <a:ext uri="{FF2B5EF4-FFF2-40B4-BE49-F238E27FC236}">
                <a16:creationId xmlns:a16="http://schemas.microsoft.com/office/drawing/2014/main" id="{EC82F6A4-AF95-F2E5-1D61-4333366C0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289" y="5953874"/>
            <a:ext cx="2568536" cy="78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065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6675120" y="576072"/>
            <a:ext cx="4937760" cy="4023360"/>
          </a:xfrm>
          <a:noFill/>
        </p:spPr>
        <p:txBody>
          <a:bodyPr>
            <a:noAutofit/>
          </a:bodyPr>
          <a:lstStyle/>
          <a:p>
            <a:r>
              <a:rPr lang="en-US" dirty="0"/>
              <a:t>R2t4 formula &amp; timeframes</a:t>
            </a:r>
          </a:p>
        </p:txBody>
      </p:sp>
      <p:sp>
        <p:nvSpPr>
          <p:cNvPr id="3" name="Subtitle 2">
            <a:extLst>
              <a:ext uri="{FF2B5EF4-FFF2-40B4-BE49-F238E27FC236}">
                <a16:creationId xmlns:a16="http://schemas.microsoft.com/office/drawing/2014/main" id="{72446868-83F0-CEEF-5E60-6D55C93B523F}"/>
              </a:ext>
            </a:extLst>
          </p:cNvPr>
          <p:cNvSpPr>
            <a:spLocks noGrp="1"/>
          </p:cNvSpPr>
          <p:nvPr>
            <p:ph type="subTitle" idx="1"/>
          </p:nvPr>
        </p:nvSpPr>
        <p:spPr>
          <a:xfrm>
            <a:off x="6675120" y="4846320"/>
            <a:ext cx="4937760" cy="1554480"/>
          </a:xfrm>
          <a:noFill/>
        </p:spPr>
        <p:txBody>
          <a:bodyPr>
            <a:noAutofit/>
          </a:bodyPr>
          <a:lstStyle/>
          <a:p>
            <a:r>
              <a:rPr lang="en-US" dirty="0"/>
              <a:t>Man the lifeboats: don’t go overboard!</a:t>
            </a:r>
          </a:p>
        </p:txBody>
      </p:sp>
      <p:pic>
        <p:nvPicPr>
          <p:cNvPr id="7" name="Picture Placeholder 6" descr="Two clown fish in anemone">
            <a:extLst>
              <a:ext uri="{FF2B5EF4-FFF2-40B4-BE49-F238E27FC236}">
                <a16:creationId xmlns:a16="http://schemas.microsoft.com/office/drawing/2014/main" id="{4016C178-C8C3-4E86-653E-AF109639A95E}"/>
              </a:ext>
            </a:extLst>
          </p:cNvPr>
          <p:cNvPicPr>
            <a:picLocks noGrp="1" noChangeAspect="1"/>
          </p:cNvPicPr>
          <p:nvPr>
            <p:ph type="pic" sz="quarter" idx="13"/>
          </p:nvPr>
        </p:nvPicPr>
        <p:blipFill>
          <a:blip r:embed="rId2"/>
          <a:srcRect l="20378" r="20378"/>
          <a:stretch/>
        </p:blipFill>
        <p:spPr>
          <a:xfrm>
            <a:off x="0" y="0"/>
            <a:ext cx="6099048" cy="6858000"/>
          </a:xfrm>
          <a:solidFill>
            <a:schemeClr val="bg1">
              <a:lumMod val="95000"/>
            </a:schemeClr>
          </a:solidFill>
        </p:spPr>
      </p:pic>
    </p:spTree>
    <p:extLst>
      <p:ext uri="{BB962C8B-B14F-4D97-AF65-F5344CB8AC3E}">
        <p14:creationId xmlns:p14="http://schemas.microsoft.com/office/powerpoint/2010/main" val="1008037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A403F5-703B-30FD-5366-F557CF79C44E}"/>
              </a:ext>
            </a:extLst>
          </p:cNvPr>
          <p:cNvPicPr>
            <a:picLocks noChangeAspect="1"/>
          </p:cNvPicPr>
          <p:nvPr/>
        </p:nvPicPr>
        <p:blipFill>
          <a:blip r:embed="rId2"/>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424519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08103-3A22-0ABD-011D-4C47D2E4CC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5E4635-FD7A-B4AA-2F1E-BE7F168B1FB9}"/>
              </a:ext>
            </a:extLst>
          </p:cNvPr>
          <p:cNvPicPr>
            <a:picLocks noChangeAspect="1"/>
          </p:cNvPicPr>
          <p:nvPr/>
        </p:nvPicPr>
        <p:blipFill>
          <a:blip r:embed="rId2"/>
          <a:srcRect l="237" r="1542" b="1"/>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866260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97E2-6093-60D6-5376-7792F1294C35}"/>
              </a:ext>
            </a:extLst>
          </p:cNvPr>
          <p:cNvSpPr>
            <a:spLocks noGrp="1"/>
          </p:cNvSpPr>
          <p:nvPr>
            <p:ph type="title"/>
          </p:nvPr>
        </p:nvSpPr>
        <p:spPr/>
        <p:txBody>
          <a:bodyPr/>
          <a:lstStyle/>
          <a:p>
            <a:r>
              <a:rPr lang="en-US" dirty="0"/>
              <a:t>Things to consider: r2t4 formula</a:t>
            </a:r>
          </a:p>
        </p:txBody>
      </p:sp>
      <p:sp>
        <p:nvSpPr>
          <p:cNvPr id="3" name="Content Placeholder 2">
            <a:extLst>
              <a:ext uri="{FF2B5EF4-FFF2-40B4-BE49-F238E27FC236}">
                <a16:creationId xmlns:a16="http://schemas.microsoft.com/office/drawing/2014/main" id="{FC8EBE92-C2D7-38DC-4622-40F2C086B1CE}"/>
              </a:ext>
            </a:extLst>
          </p:cNvPr>
          <p:cNvSpPr>
            <a:spLocks noGrp="1"/>
          </p:cNvSpPr>
          <p:nvPr>
            <p:ph sz="half" idx="1"/>
          </p:nvPr>
        </p:nvSpPr>
        <p:spPr>
          <a:xfrm>
            <a:off x="548639" y="2286000"/>
            <a:ext cx="11122429" cy="3840480"/>
          </a:xfrm>
        </p:spPr>
        <p:txBody>
          <a:bodyPr>
            <a:normAutofit/>
          </a:bodyPr>
          <a:lstStyle/>
          <a:p>
            <a:pPr marL="285750" indent="-285750">
              <a:buFont typeface="Arial" panose="020B0604020202020204" pitchFamily="34" charset="0"/>
              <a:buChar char="•"/>
            </a:pPr>
            <a:r>
              <a:rPr lang="en-US" dirty="0"/>
              <a:t>For modular programs, only include completed days in numerator</a:t>
            </a:r>
          </a:p>
          <a:p>
            <a:pPr marL="868680" lvl="1" indent="-285750">
              <a:buFont typeface="Arial" panose="020B0604020202020204" pitchFamily="34" charset="0"/>
              <a:buChar char="•"/>
            </a:pPr>
            <a:r>
              <a:rPr lang="en-US" dirty="0">
                <a:solidFill>
                  <a:srgbClr val="58595B"/>
                </a:solidFill>
                <a:cs typeface="Arial" panose="020B0604020202020204" pitchFamily="34" charset="0"/>
              </a:rPr>
              <a:t>R2T4 is required if student</a:t>
            </a:r>
            <a:r>
              <a:rPr lang="en-US" sz="2000" dirty="0">
                <a:solidFill>
                  <a:srgbClr val="58595B"/>
                </a:solidFill>
                <a:cs typeface="Arial" panose="020B0604020202020204" pitchFamily="34" charset="0"/>
              </a:rPr>
              <a:t> </a:t>
            </a:r>
            <a:r>
              <a:rPr lang="en-US" dirty="0">
                <a:solidFill>
                  <a:srgbClr val="58595B"/>
                </a:solidFill>
                <a:cs typeface="Arial" panose="020B0604020202020204" pitchFamily="34" charset="0"/>
              </a:rPr>
              <a:t>is not scheduled to begin another course within 45 days after the withdrawn module ends (unless the student is on an approved Title IV leave of absence)</a:t>
            </a:r>
          </a:p>
          <a:p>
            <a:pPr marL="1380744" lvl="2" indent="-285750">
              <a:buFont typeface="Arial" panose="020B0604020202020204" pitchFamily="34" charset="0"/>
              <a:buChar char="•"/>
            </a:pPr>
            <a:r>
              <a:rPr lang="en-US" dirty="0">
                <a:solidFill>
                  <a:srgbClr val="58595B"/>
                </a:solidFill>
                <a:cs typeface="Arial" panose="020B0604020202020204" pitchFamily="34" charset="0"/>
              </a:rPr>
              <a:t>Financial Aid office needs to get confirmation of student’s intent to attend future courses</a:t>
            </a:r>
          </a:p>
          <a:p>
            <a:pPr marL="868680" lvl="1" indent="-285750">
              <a:buFont typeface="Arial" panose="020B0604020202020204" pitchFamily="34" charset="0"/>
              <a:buChar char="•"/>
            </a:pPr>
            <a:r>
              <a:rPr lang="en-US" dirty="0"/>
              <a:t>An R2T4 calculation is </a:t>
            </a:r>
            <a:r>
              <a:rPr lang="en-US" u="sng" dirty="0"/>
              <a:t>not required </a:t>
            </a:r>
            <a:r>
              <a:rPr lang="en-US" dirty="0"/>
              <a:t>if a student successfully completed a module or combination of modules that include at least 49 percent of the countable days in the payment  period/period of enrollment.</a:t>
            </a:r>
          </a:p>
          <a:p>
            <a:pPr marL="285750" indent="-285750">
              <a:buFont typeface="Arial" panose="020B0604020202020204" pitchFamily="34" charset="0"/>
              <a:buChar char="•"/>
            </a:pPr>
            <a:r>
              <a:rPr lang="en-US" dirty="0"/>
              <a:t>An approved leave of absence (LOA) should be excluded from denominator along with 5+ scheduled breaks (i.e.: spring break, hurricane closure)</a:t>
            </a:r>
          </a:p>
          <a:p>
            <a:pPr marL="285750" indent="-285750">
              <a:buFont typeface="Arial" panose="020B0604020202020204" pitchFamily="34" charset="0"/>
              <a:buChar char="•"/>
            </a:pPr>
            <a:r>
              <a:rPr lang="en-US" dirty="0"/>
              <a:t>Number of days in denominator is determined based on whether an institution uses an R2T4 freeze date</a:t>
            </a:r>
          </a:p>
          <a:p>
            <a:pPr marL="285750" indent="-285750">
              <a:buFont typeface="Arial" panose="020B0604020202020204" pitchFamily="34" charset="0"/>
              <a:buChar char="•"/>
            </a:pPr>
            <a:r>
              <a:rPr lang="en-US" dirty="0"/>
              <a:t>For clock hour programs: modified scheduled hours are used only if modified </a:t>
            </a:r>
            <a:r>
              <a:rPr lang="en-US" u="sng" dirty="0"/>
              <a:t>before</a:t>
            </a:r>
            <a:r>
              <a:rPr lang="en-US" dirty="0"/>
              <a:t> withdrawal</a:t>
            </a:r>
          </a:p>
          <a:p>
            <a:pPr marL="868680" lvl="1" indent="-285750">
              <a:buFont typeface="Arial" panose="020B0604020202020204" pitchFamily="34" charset="0"/>
              <a:buChar char="•"/>
            </a:pPr>
            <a:r>
              <a:rPr lang="en-US" dirty="0"/>
              <a:t>Any modifications must be in accordance with accrediting/licensing agency requirements</a:t>
            </a:r>
          </a:p>
        </p:txBody>
      </p:sp>
    </p:spTree>
    <p:extLst>
      <p:ext uri="{BB962C8B-B14F-4D97-AF65-F5344CB8AC3E}">
        <p14:creationId xmlns:p14="http://schemas.microsoft.com/office/powerpoint/2010/main" val="170296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43E7C-4CBA-F9E2-62BC-BEEDCEED3D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1D22A-D4C2-A40C-5509-3185E3CEF40B}"/>
              </a:ext>
            </a:extLst>
          </p:cNvPr>
          <p:cNvSpPr>
            <a:spLocks noGrp="1"/>
          </p:cNvSpPr>
          <p:nvPr>
            <p:ph type="title"/>
          </p:nvPr>
        </p:nvSpPr>
        <p:spPr>
          <a:noFill/>
        </p:spPr>
        <p:txBody>
          <a:bodyPr anchor="t" anchorCtr="0">
            <a:noAutofit/>
          </a:bodyPr>
          <a:lstStyle/>
          <a:p>
            <a:r>
              <a:rPr lang="en-US" sz="2400" dirty="0"/>
              <a:t>Leave of absence</a:t>
            </a:r>
          </a:p>
        </p:txBody>
      </p:sp>
      <p:sp>
        <p:nvSpPr>
          <p:cNvPr id="3" name="Content Placeholder 2">
            <a:extLst>
              <a:ext uri="{FF2B5EF4-FFF2-40B4-BE49-F238E27FC236}">
                <a16:creationId xmlns:a16="http://schemas.microsoft.com/office/drawing/2014/main" id="{D421C27B-0DBB-7030-41E9-13CF6B5432AA}"/>
              </a:ext>
            </a:extLst>
          </p:cNvPr>
          <p:cNvSpPr>
            <a:spLocks noGrp="1"/>
          </p:cNvSpPr>
          <p:nvPr>
            <p:ph sz="half" idx="1"/>
          </p:nvPr>
        </p:nvSpPr>
        <p:spPr>
          <a:xfrm>
            <a:off x="548640" y="2285999"/>
            <a:ext cx="7223760" cy="4281055"/>
          </a:xfrm>
          <a:noFill/>
        </p:spPr>
        <p:txBody>
          <a:bodyPr vert="horz" lIns="91440" tIns="45720" rIns="91440" bIns="45720" rtlCol="0" anchor="t">
            <a:normAutofit/>
          </a:bodyPr>
          <a:lstStyle/>
          <a:p>
            <a:r>
              <a:rPr lang="en-US" dirty="0"/>
              <a:t>A temporary interruption of student’s studies</a:t>
            </a:r>
          </a:p>
          <a:p>
            <a:r>
              <a:rPr lang="en-US" dirty="0"/>
              <a:t>Does not include:</a:t>
            </a:r>
          </a:p>
          <a:p>
            <a:pPr lvl="1"/>
            <a:r>
              <a:rPr lang="en-US" sz="1800" dirty="0"/>
              <a:t>Nonattendance during a scheduled break</a:t>
            </a:r>
          </a:p>
          <a:p>
            <a:pPr lvl="1"/>
            <a:r>
              <a:rPr lang="en-US" sz="1800" dirty="0"/>
              <a:t>Situations addressed by incomplete courses</a:t>
            </a:r>
          </a:p>
          <a:p>
            <a:r>
              <a:rPr lang="en-US" dirty="0"/>
              <a:t>Formal policy for R2T4 purposes not required</a:t>
            </a:r>
          </a:p>
          <a:p>
            <a:pPr lvl="1"/>
            <a:r>
              <a:rPr lang="en-US" sz="1800" dirty="0"/>
              <a:t>If formal policy exists and applies to Title IV funds, it must meet regulatory requirements to be approved for Title IV purposes</a:t>
            </a:r>
          </a:p>
        </p:txBody>
      </p:sp>
      <p:pic>
        <p:nvPicPr>
          <p:cNvPr id="12" name="Picture Placeholder 11" descr="Photo of a school of fish">
            <a:extLst>
              <a:ext uri="{FF2B5EF4-FFF2-40B4-BE49-F238E27FC236}">
                <a16:creationId xmlns:a16="http://schemas.microsoft.com/office/drawing/2014/main" id="{F9B1EC63-D824-672B-2A7B-DF243B934BEE}"/>
              </a:ext>
            </a:extLst>
          </p:cNvPr>
          <p:cNvPicPr>
            <a:picLocks noGrp="1" noChangeAspect="1"/>
          </p:cNvPicPr>
          <p:nvPr>
            <p:ph type="pic" sz="quarter" idx="13"/>
          </p:nvPr>
        </p:nvPicPr>
        <p:blipFill>
          <a:blip r:embed="rId2"/>
          <a:srcRect l="41" r="41"/>
          <a:stretch>
            <a:fillRect/>
          </a:stretch>
        </p:blipFill>
        <p:spPr>
          <a:prstGeom prst="rect">
            <a:avLst/>
          </a:prstGeom>
        </p:spPr>
      </p:pic>
    </p:spTree>
    <p:extLst>
      <p:ext uri="{BB962C8B-B14F-4D97-AF65-F5344CB8AC3E}">
        <p14:creationId xmlns:p14="http://schemas.microsoft.com/office/powerpoint/2010/main" val="3111262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59F6-9B22-C211-4B4C-A2FD4B914C46}"/>
              </a:ext>
            </a:extLst>
          </p:cNvPr>
          <p:cNvSpPr>
            <a:spLocks noGrp="1"/>
          </p:cNvSpPr>
          <p:nvPr>
            <p:ph type="title"/>
          </p:nvPr>
        </p:nvSpPr>
        <p:spPr>
          <a:xfrm>
            <a:off x="548640" y="914400"/>
            <a:ext cx="10972800" cy="914400"/>
          </a:xfrm>
          <a:noFill/>
        </p:spPr>
        <p:txBody>
          <a:bodyPr anchor="t" anchorCtr="0">
            <a:noAutofit/>
          </a:bodyPr>
          <a:lstStyle/>
          <a:p>
            <a:r>
              <a:rPr lang="en-US" dirty="0"/>
              <a:t>When r2t4 requirements do not apply*</a:t>
            </a:r>
          </a:p>
        </p:txBody>
      </p:sp>
      <p:graphicFrame>
        <p:nvGraphicFramePr>
          <p:cNvPr id="4" name="Table Placeholder 3">
            <a:extLst>
              <a:ext uri="{FF2B5EF4-FFF2-40B4-BE49-F238E27FC236}">
                <a16:creationId xmlns:a16="http://schemas.microsoft.com/office/drawing/2014/main" id="{6CB67956-A6C3-FCDF-EC78-F79D90449E96}"/>
              </a:ext>
            </a:extLst>
          </p:cNvPr>
          <p:cNvGraphicFramePr>
            <a:graphicFrameLocks noGrp="1"/>
          </p:cNvGraphicFramePr>
          <p:nvPr>
            <p:ph type="tbl" sz="quarter" idx="13"/>
            <p:extLst>
              <p:ext uri="{D42A27DB-BD31-4B8C-83A1-F6EECF244321}">
                <p14:modId xmlns:p14="http://schemas.microsoft.com/office/powerpoint/2010/main" val="1435849888"/>
              </p:ext>
            </p:extLst>
          </p:nvPr>
        </p:nvGraphicFramePr>
        <p:xfrm>
          <a:off x="549275" y="2286000"/>
          <a:ext cx="11094720" cy="3735730"/>
        </p:xfrm>
        <a:graphic>
          <a:graphicData uri="http://schemas.openxmlformats.org/drawingml/2006/table">
            <a:tbl>
              <a:tblPr firstRow="1" bandRow="1">
                <a:tableStyleId>{0E3FDE45-AF77-4B5C-9715-49D594BDF05E}</a:tableStyleId>
              </a:tblPr>
              <a:tblGrid>
                <a:gridCol w="2773680">
                  <a:extLst>
                    <a:ext uri="{9D8B030D-6E8A-4147-A177-3AD203B41FA5}">
                      <a16:colId xmlns:a16="http://schemas.microsoft.com/office/drawing/2014/main" val="130956065"/>
                    </a:ext>
                  </a:extLst>
                </a:gridCol>
                <a:gridCol w="2773680">
                  <a:extLst>
                    <a:ext uri="{9D8B030D-6E8A-4147-A177-3AD203B41FA5}">
                      <a16:colId xmlns:a16="http://schemas.microsoft.com/office/drawing/2014/main" val="2749965458"/>
                    </a:ext>
                  </a:extLst>
                </a:gridCol>
                <a:gridCol w="2773680">
                  <a:extLst>
                    <a:ext uri="{9D8B030D-6E8A-4147-A177-3AD203B41FA5}">
                      <a16:colId xmlns:a16="http://schemas.microsoft.com/office/drawing/2014/main" val="2116711163"/>
                    </a:ext>
                  </a:extLst>
                </a:gridCol>
                <a:gridCol w="2773680">
                  <a:extLst>
                    <a:ext uri="{9D8B030D-6E8A-4147-A177-3AD203B41FA5}">
                      <a16:colId xmlns:a16="http://schemas.microsoft.com/office/drawing/2014/main" val="1186885001"/>
                    </a:ext>
                  </a:extLst>
                </a:gridCol>
              </a:tblGrid>
              <a:tr h="797334">
                <a:tc>
                  <a:txBody>
                    <a:bodyPr/>
                    <a:lstStyle/>
                    <a:p>
                      <a:pPr algn="ctr"/>
                      <a:r>
                        <a:rPr lang="en-US" b="0" cap="all" baseline="0" dirty="0">
                          <a:latin typeface="+mj-lt"/>
                        </a:rPr>
                        <a:t>situation</a:t>
                      </a:r>
                    </a:p>
                  </a:txBody>
                  <a:tcPr anchor="ctr"/>
                </a:tc>
                <a:tc>
                  <a:txBody>
                    <a:bodyPr/>
                    <a:lstStyle/>
                    <a:p>
                      <a:pPr algn="ctr"/>
                      <a:r>
                        <a:rPr lang="en-US" b="0" cap="all" baseline="0" dirty="0">
                          <a:latin typeface="+mj-lt"/>
                        </a:rPr>
                        <a:t>Perform r2t4 calculation</a:t>
                      </a:r>
                    </a:p>
                  </a:txBody>
                  <a:tcPr anchor="ctr"/>
                </a:tc>
                <a:tc>
                  <a:txBody>
                    <a:bodyPr/>
                    <a:lstStyle/>
                    <a:p>
                      <a:pPr algn="ctr"/>
                      <a:r>
                        <a:rPr lang="en-US" b="0" cap="all" baseline="0" dirty="0">
                          <a:latin typeface="+mj-lt"/>
                        </a:rPr>
                        <a:t>School returns funds</a:t>
                      </a:r>
                    </a:p>
                  </a:txBody>
                  <a:tcPr anchor="ctr"/>
                </a:tc>
                <a:tc>
                  <a:txBody>
                    <a:bodyPr/>
                    <a:lstStyle/>
                    <a:p>
                      <a:pPr algn="ctr"/>
                      <a:r>
                        <a:rPr lang="en-US" b="0" cap="all" baseline="0" dirty="0"/>
                        <a:t>Student returns funds</a:t>
                      </a:r>
                      <a:endParaRPr lang="en-US" b="0" cap="all" baseline="0" dirty="0">
                        <a:latin typeface="+mj-lt"/>
                      </a:endParaRPr>
                    </a:p>
                  </a:txBody>
                  <a:tcPr anchor="ctr"/>
                </a:tc>
                <a:extLst>
                  <a:ext uri="{0D108BD9-81ED-4DB2-BD59-A6C34878D82A}">
                    <a16:rowId xmlns:a16="http://schemas.microsoft.com/office/drawing/2014/main" val="3741017008"/>
                  </a:ext>
                </a:extLst>
              </a:tr>
              <a:tr h="509078">
                <a:tc>
                  <a:txBody>
                    <a:bodyPr/>
                    <a:lstStyle/>
                    <a:p>
                      <a:pPr algn="ctr"/>
                      <a:r>
                        <a:rPr lang="en-US" dirty="0"/>
                        <a:t>Optional Withdrawal Exemption Policy</a:t>
                      </a:r>
                    </a:p>
                  </a:txBody>
                  <a:tcPr anchor="ctr"/>
                </a:tc>
                <a:tc>
                  <a:txBody>
                    <a:bodyPr/>
                    <a:lstStyle/>
                    <a:p>
                      <a:pPr algn="ctr"/>
                      <a:r>
                        <a:rPr lang="en-US" dirty="0"/>
                        <a:t>No</a:t>
                      </a:r>
                    </a:p>
                  </a:txBody>
                  <a:tcPr anchor="ctr"/>
                </a:tc>
                <a:tc>
                  <a:txBody>
                    <a:bodyPr/>
                    <a:lstStyle/>
                    <a:p>
                      <a:pPr algn="ctr"/>
                      <a:r>
                        <a:rPr lang="en-US" dirty="0"/>
                        <a:t>Yes</a:t>
                      </a:r>
                    </a:p>
                  </a:txBody>
                  <a:tcPr anchor="ctr"/>
                </a:tc>
                <a:tc>
                  <a:txBody>
                    <a:bodyPr/>
                    <a:lstStyle/>
                    <a:p>
                      <a:pPr algn="ctr"/>
                      <a:r>
                        <a:rPr lang="en-US" dirty="0"/>
                        <a:t>Yes</a:t>
                      </a:r>
                    </a:p>
                  </a:txBody>
                  <a:tcPr anchor="ctr"/>
                </a:tc>
                <a:extLst>
                  <a:ext uri="{0D108BD9-81ED-4DB2-BD59-A6C34878D82A}">
                    <a16:rowId xmlns:a16="http://schemas.microsoft.com/office/drawing/2014/main" val="511888340"/>
                  </a:ext>
                </a:extLst>
              </a:tr>
              <a:tr h="509078">
                <a:tc>
                  <a:txBody>
                    <a:bodyPr/>
                    <a:lstStyle/>
                    <a:p>
                      <a:pPr algn="ctr"/>
                      <a:r>
                        <a:rPr lang="en-US" dirty="0"/>
                        <a:t>Partial Withdrawal</a:t>
                      </a:r>
                    </a:p>
                  </a:txBody>
                  <a:tcPr anchor="ctr"/>
                </a:tc>
                <a:tc>
                  <a:txBody>
                    <a:bodyPr/>
                    <a:lstStyle/>
                    <a:p>
                      <a:pPr algn="ctr"/>
                      <a:r>
                        <a:rPr lang="en-US" dirty="0"/>
                        <a:t>No</a:t>
                      </a:r>
                    </a:p>
                  </a:txBody>
                  <a:tcPr anchor="ctr"/>
                </a:tc>
                <a:tc>
                  <a:txBody>
                    <a:bodyPr/>
                    <a:lstStyle/>
                    <a:p>
                      <a:pPr algn="ctr"/>
                      <a:r>
                        <a:rPr lang="en-US" dirty="0"/>
                        <a:t>No</a:t>
                      </a:r>
                    </a:p>
                  </a:txBody>
                  <a:tcPr anchor="ctr"/>
                </a:tc>
                <a:tc>
                  <a:txBody>
                    <a:bodyPr/>
                    <a:lstStyle/>
                    <a:p>
                      <a:pPr algn="ctr"/>
                      <a:r>
                        <a:rPr lang="en-US" dirty="0"/>
                        <a:t>No</a:t>
                      </a:r>
                    </a:p>
                  </a:txBody>
                  <a:tcPr anchor="ctr"/>
                </a:tc>
                <a:extLst>
                  <a:ext uri="{0D108BD9-81ED-4DB2-BD59-A6C34878D82A}">
                    <a16:rowId xmlns:a16="http://schemas.microsoft.com/office/drawing/2014/main" val="3937089168"/>
                  </a:ext>
                </a:extLst>
              </a:tr>
              <a:tr h="509078">
                <a:tc>
                  <a:txBody>
                    <a:bodyPr/>
                    <a:lstStyle/>
                    <a:p>
                      <a:pPr algn="ctr"/>
                      <a:r>
                        <a:rPr lang="en-US" dirty="0"/>
                        <a:t>Completes Graduation Requirements</a:t>
                      </a:r>
                    </a:p>
                  </a:txBody>
                  <a:tcPr anchor="ctr"/>
                </a:tc>
                <a:tc>
                  <a:txBody>
                    <a:bodyPr/>
                    <a:lstStyle/>
                    <a:p>
                      <a:pPr algn="ctr"/>
                      <a:r>
                        <a:rPr lang="en-US" dirty="0"/>
                        <a:t>No</a:t>
                      </a:r>
                    </a:p>
                  </a:txBody>
                  <a:tcPr anchor="ctr"/>
                </a:tc>
                <a:tc>
                  <a:txBody>
                    <a:bodyPr/>
                    <a:lstStyle/>
                    <a:p>
                      <a:pPr algn="ctr"/>
                      <a:r>
                        <a:rPr lang="en-US" dirty="0"/>
                        <a:t>No</a:t>
                      </a:r>
                    </a:p>
                  </a:txBody>
                  <a:tcPr anchor="ctr"/>
                </a:tc>
                <a:tc>
                  <a:txBody>
                    <a:bodyPr/>
                    <a:lstStyle/>
                    <a:p>
                      <a:pPr algn="ctr"/>
                      <a:r>
                        <a:rPr lang="en-US" dirty="0"/>
                        <a:t>No</a:t>
                      </a:r>
                    </a:p>
                  </a:txBody>
                  <a:tcPr anchor="ctr"/>
                </a:tc>
                <a:extLst>
                  <a:ext uri="{0D108BD9-81ED-4DB2-BD59-A6C34878D82A}">
                    <a16:rowId xmlns:a16="http://schemas.microsoft.com/office/drawing/2014/main" val="1031597798"/>
                  </a:ext>
                </a:extLst>
              </a:tr>
              <a:tr h="509078">
                <a:tc>
                  <a:txBody>
                    <a:bodyPr/>
                    <a:lstStyle/>
                    <a:p>
                      <a:pPr algn="ctr"/>
                      <a:r>
                        <a:rPr lang="en-US" dirty="0"/>
                        <a:t>Student did not establish TIV Eligibility</a:t>
                      </a:r>
                    </a:p>
                  </a:txBody>
                  <a:tcPr anchor="ctr"/>
                </a:tc>
                <a:tc>
                  <a:txBody>
                    <a:bodyPr/>
                    <a:lstStyle/>
                    <a:p>
                      <a:pPr algn="ctr"/>
                      <a:r>
                        <a:rPr lang="en-US" dirty="0"/>
                        <a:t>No</a:t>
                      </a:r>
                    </a:p>
                  </a:txBody>
                  <a:tcPr anchor="ctr"/>
                </a:tc>
                <a:tc>
                  <a:txBody>
                    <a:bodyPr/>
                    <a:lstStyle/>
                    <a:p>
                      <a:pPr algn="ctr"/>
                      <a:r>
                        <a:rPr lang="en-US" dirty="0"/>
                        <a:t>No</a:t>
                      </a:r>
                    </a:p>
                  </a:txBody>
                  <a:tcPr anchor="ctr"/>
                </a:tc>
                <a:tc>
                  <a:txBody>
                    <a:bodyPr/>
                    <a:lstStyle/>
                    <a:p>
                      <a:pPr algn="ctr"/>
                      <a:r>
                        <a:rPr lang="en-US" dirty="0"/>
                        <a:t>No</a:t>
                      </a:r>
                    </a:p>
                  </a:txBody>
                  <a:tcPr anchor="ctr"/>
                </a:tc>
                <a:extLst>
                  <a:ext uri="{0D108BD9-81ED-4DB2-BD59-A6C34878D82A}">
                    <a16:rowId xmlns:a16="http://schemas.microsoft.com/office/drawing/2014/main" val="1194376521"/>
                  </a:ext>
                </a:extLst>
              </a:tr>
              <a:tr h="509078">
                <a:tc>
                  <a:txBody>
                    <a:bodyPr/>
                    <a:lstStyle/>
                    <a:p>
                      <a:pPr algn="ctr"/>
                      <a:r>
                        <a:rPr lang="en-US" dirty="0"/>
                        <a:t>Deceased</a:t>
                      </a:r>
                    </a:p>
                  </a:txBody>
                  <a:tcPr anchor="ctr"/>
                </a:tc>
                <a:tc>
                  <a:txBody>
                    <a:bodyPr/>
                    <a:lstStyle/>
                    <a:p>
                      <a:pPr algn="ctr"/>
                      <a:r>
                        <a:rPr lang="en-US" dirty="0"/>
                        <a:t>Yes</a:t>
                      </a:r>
                    </a:p>
                  </a:txBody>
                  <a:tcPr anchor="ctr"/>
                </a:tc>
                <a:tc>
                  <a:txBody>
                    <a:bodyPr/>
                    <a:lstStyle/>
                    <a:p>
                      <a:pPr algn="ctr"/>
                      <a:r>
                        <a:rPr lang="en-US" dirty="0"/>
                        <a:t>Yes</a:t>
                      </a:r>
                    </a:p>
                  </a:txBody>
                  <a:tcPr anchor="ctr"/>
                </a:tc>
                <a:tc>
                  <a:txBody>
                    <a:bodyPr/>
                    <a:lstStyle/>
                    <a:p>
                      <a:pPr algn="ctr"/>
                      <a:r>
                        <a:rPr lang="en-US" dirty="0"/>
                        <a:t>No</a:t>
                      </a:r>
                    </a:p>
                  </a:txBody>
                  <a:tcPr anchor="ctr"/>
                </a:tc>
                <a:extLst>
                  <a:ext uri="{0D108BD9-81ED-4DB2-BD59-A6C34878D82A}">
                    <a16:rowId xmlns:a16="http://schemas.microsoft.com/office/drawing/2014/main" val="1918266800"/>
                  </a:ext>
                </a:extLst>
              </a:tr>
            </a:tbl>
          </a:graphicData>
        </a:graphic>
      </p:graphicFrame>
      <p:sp>
        <p:nvSpPr>
          <p:cNvPr id="3" name="TextBox 2">
            <a:extLst>
              <a:ext uri="{FF2B5EF4-FFF2-40B4-BE49-F238E27FC236}">
                <a16:creationId xmlns:a16="http://schemas.microsoft.com/office/drawing/2014/main" id="{F43A6D98-17FB-8891-6D3D-BBFD79A9B2FA}"/>
              </a:ext>
            </a:extLst>
          </p:cNvPr>
          <p:cNvSpPr txBox="1"/>
          <p:nvPr/>
        </p:nvSpPr>
        <p:spPr>
          <a:xfrm>
            <a:off x="6744929" y="6302477"/>
            <a:ext cx="5004619" cy="369332"/>
          </a:xfrm>
          <a:prstGeom prst="rect">
            <a:avLst/>
          </a:prstGeom>
          <a:noFill/>
        </p:spPr>
        <p:txBody>
          <a:bodyPr wrap="square" rtlCol="0">
            <a:spAutoFit/>
          </a:bodyPr>
          <a:lstStyle/>
          <a:p>
            <a:r>
              <a:rPr lang="en-US" dirty="0"/>
              <a:t>*Modular programs have different stipulations</a:t>
            </a:r>
          </a:p>
        </p:txBody>
      </p:sp>
    </p:spTree>
    <p:extLst>
      <p:ext uri="{BB962C8B-B14F-4D97-AF65-F5344CB8AC3E}">
        <p14:creationId xmlns:p14="http://schemas.microsoft.com/office/powerpoint/2010/main" val="360463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xfrm>
            <a:off x="6675120" y="914400"/>
            <a:ext cx="5029200" cy="2194560"/>
          </a:xfrm>
          <a:noFill/>
        </p:spPr>
        <p:txBody>
          <a:bodyPr anchor="t" anchorCtr="0">
            <a:noAutofit/>
          </a:bodyPr>
          <a:lstStyle/>
          <a:p>
            <a:r>
              <a:rPr lang="en-US" dirty="0"/>
              <a:t>timeframes</a:t>
            </a:r>
          </a:p>
        </p:txBody>
      </p:sp>
      <p:pic>
        <p:nvPicPr>
          <p:cNvPr id="21" name="Picture Placeholder 20" descr="Photo of a jellyfish with pink insides">
            <a:extLst>
              <a:ext uri="{FF2B5EF4-FFF2-40B4-BE49-F238E27FC236}">
                <a16:creationId xmlns:a16="http://schemas.microsoft.com/office/drawing/2014/main" id="{3CF4C037-5E16-168A-7D9E-D9C3AF2AE6C6}"/>
              </a:ext>
            </a:extLst>
          </p:cNvPr>
          <p:cNvPicPr>
            <a:picLocks noGrp="1" noChangeAspect="1"/>
          </p:cNvPicPr>
          <p:nvPr>
            <p:ph type="pic" sz="quarter" idx="13"/>
          </p:nvPr>
        </p:nvPicPr>
        <p:blipFill>
          <a:blip r:embed="rId3"/>
          <a:srcRect t="26" b="26"/>
          <a:stretch/>
        </p:blipFill>
        <p:spPr>
          <a:xfrm>
            <a:off x="0" y="0"/>
            <a:ext cx="6099048" cy="6858000"/>
          </a:xfrm>
        </p:spPr>
      </p:pic>
      <p:sp>
        <p:nvSpPr>
          <p:cNvPr id="3" name="Content Placeholder 2">
            <a:extLst>
              <a:ext uri="{FF2B5EF4-FFF2-40B4-BE49-F238E27FC236}">
                <a16:creationId xmlns:a16="http://schemas.microsoft.com/office/drawing/2014/main" id="{FACE640F-7F5A-BDB7-205D-765FA80B6796}"/>
              </a:ext>
            </a:extLst>
          </p:cNvPr>
          <p:cNvSpPr>
            <a:spLocks noGrp="1"/>
          </p:cNvSpPr>
          <p:nvPr>
            <p:ph sz="half" idx="1"/>
          </p:nvPr>
        </p:nvSpPr>
        <p:spPr>
          <a:xfrm>
            <a:off x="6675120" y="2061556"/>
            <a:ext cx="5029200" cy="4064924"/>
          </a:xfrm>
          <a:noFill/>
        </p:spPr>
        <p:txBody>
          <a:bodyPr vert="horz" lIns="91440" tIns="45720" rIns="91440" bIns="45720" rtlCol="0" anchor="t">
            <a:normAutofit lnSpcReduction="10000"/>
          </a:bodyPr>
          <a:lstStyle/>
          <a:p>
            <a:r>
              <a:rPr lang="en-US" dirty="0"/>
              <a:t>Institution-responsible funds: 45 days</a:t>
            </a:r>
          </a:p>
          <a:p>
            <a:r>
              <a:rPr lang="en-US" dirty="0"/>
              <a:t>Post-withdrawal loan disbursement: 14 days</a:t>
            </a:r>
          </a:p>
          <a:p>
            <a:r>
              <a:rPr lang="en-US" dirty="0"/>
              <a:t>Unearned grant funds (student is responsible): 45 days (or establish repayment agreement with ED)</a:t>
            </a:r>
          </a:p>
          <a:p>
            <a:r>
              <a:rPr lang="en-US" dirty="0"/>
              <a:t>Borrower repays unearned loan funds under the terms of the master promissory note (MPN)</a:t>
            </a:r>
          </a:p>
          <a:p>
            <a:r>
              <a:rPr lang="en-US" dirty="0"/>
              <a:t>Aid reinstatement: 180 days</a:t>
            </a:r>
          </a:p>
          <a:p>
            <a:r>
              <a:rPr lang="en-US" b="1" dirty="0"/>
              <a:t>Note: </a:t>
            </a:r>
            <a:r>
              <a:rPr lang="en-US" dirty="0"/>
              <a:t>An  R2T4 calculation is still required even if the student has earned all aid to determine whether a post-withdrawal disbursement (PWD) is required </a:t>
            </a:r>
          </a:p>
        </p:txBody>
      </p:sp>
    </p:spTree>
    <p:extLst>
      <p:ext uri="{BB962C8B-B14F-4D97-AF65-F5344CB8AC3E}">
        <p14:creationId xmlns:p14="http://schemas.microsoft.com/office/powerpoint/2010/main" val="72960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noFill/>
        </p:spPr>
        <p:txBody>
          <a:bodyPr>
            <a:noAutofit/>
          </a:bodyPr>
          <a:lstStyle/>
          <a:p>
            <a:r>
              <a:rPr lang="en-US" dirty="0"/>
              <a:t>R2t4 calculation walkthrough</a:t>
            </a:r>
          </a:p>
        </p:txBody>
      </p:sp>
      <p:sp>
        <p:nvSpPr>
          <p:cNvPr id="2" name="Subtitle 1">
            <a:extLst>
              <a:ext uri="{FF2B5EF4-FFF2-40B4-BE49-F238E27FC236}">
                <a16:creationId xmlns:a16="http://schemas.microsoft.com/office/drawing/2014/main" id="{319EBF5C-38CE-C755-7339-103E41C991B9}"/>
              </a:ext>
            </a:extLst>
          </p:cNvPr>
          <p:cNvSpPr>
            <a:spLocks noGrp="1"/>
          </p:cNvSpPr>
          <p:nvPr>
            <p:ph type="subTitle" idx="1"/>
          </p:nvPr>
        </p:nvSpPr>
        <p:spPr>
          <a:xfrm>
            <a:off x="3081528" y="6126480"/>
            <a:ext cx="6035040" cy="646460"/>
          </a:xfrm>
        </p:spPr>
        <p:txBody>
          <a:bodyPr>
            <a:normAutofit/>
          </a:bodyPr>
          <a:lstStyle/>
          <a:p>
            <a:r>
              <a:rPr lang="en-US" dirty="0"/>
              <a:t>Are you ready kids? </a:t>
            </a:r>
            <a:br>
              <a:rPr lang="en-US" dirty="0"/>
            </a:br>
            <a:r>
              <a:rPr lang="en-US" dirty="0"/>
              <a:t>Aye-aye, captain!</a:t>
            </a:r>
          </a:p>
        </p:txBody>
      </p:sp>
      <p:pic>
        <p:nvPicPr>
          <p:cNvPr id="11" name="Picture 10">
            <a:extLst>
              <a:ext uri="{FF2B5EF4-FFF2-40B4-BE49-F238E27FC236}">
                <a16:creationId xmlns:a16="http://schemas.microsoft.com/office/drawing/2014/main" id="{170A0CC3-EE34-A8CF-C266-97BE06BFD334}"/>
              </a:ext>
            </a:extLst>
          </p:cNvPr>
          <p:cNvPicPr>
            <a:picLocks noChangeAspect="1"/>
          </p:cNvPicPr>
          <p:nvPr/>
        </p:nvPicPr>
        <p:blipFill>
          <a:blip r:embed="rId3"/>
          <a:srcRect l="11313" t="6098" r="11226" b="7591"/>
          <a:stretch>
            <a:fillRect/>
          </a:stretch>
        </p:blipFill>
        <p:spPr>
          <a:xfrm>
            <a:off x="0" y="0"/>
            <a:ext cx="12192000" cy="5053781"/>
          </a:xfrm>
          <a:prstGeom prst="rect">
            <a:avLst/>
          </a:prstGeom>
        </p:spPr>
      </p:pic>
    </p:spTree>
    <p:extLst>
      <p:ext uri="{BB962C8B-B14F-4D97-AF65-F5344CB8AC3E}">
        <p14:creationId xmlns:p14="http://schemas.microsoft.com/office/powerpoint/2010/main" val="305808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29CB64-6EB0-B872-6136-BCE45705726B}"/>
              </a:ext>
            </a:extLst>
          </p:cNvPr>
          <p:cNvPicPr>
            <a:picLocks noChangeAspect="1"/>
          </p:cNvPicPr>
          <p:nvPr/>
        </p:nvPicPr>
        <p:blipFill>
          <a:blip r:embed="rId3"/>
          <a:stretch>
            <a:fillRect/>
          </a:stretch>
        </p:blipFill>
        <p:spPr>
          <a:xfrm>
            <a:off x="-1" y="0"/>
            <a:ext cx="5685906" cy="6839860"/>
          </a:xfrm>
          <a:prstGeom prst="rect">
            <a:avLst/>
          </a:prstGeom>
        </p:spPr>
      </p:pic>
      <p:pic>
        <p:nvPicPr>
          <p:cNvPr id="7" name="Picture 6">
            <a:extLst>
              <a:ext uri="{FF2B5EF4-FFF2-40B4-BE49-F238E27FC236}">
                <a16:creationId xmlns:a16="http://schemas.microsoft.com/office/drawing/2014/main" id="{42B2F028-301B-7D8E-BE67-A330AD3D43C8}"/>
              </a:ext>
            </a:extLst>
          </p:cNvPr>
          <p:cNvPicPr>
            <a:picLocks noChangeAspect="1"/>
          </p:cNvPicPr>
          <p:nvPr/>
        </p:nvPicPr>
        <p:blipFill>
          <a:blip r:embed="rId4"/>
          <a:stretch>
            <a:fillRect/>
          </a:stretch>
        </p:blipFill>
        <p:spPr>
          <a:xfrm>
            <a:off x="5685905" y="22862"/>
            <a:ext cx="6506096" cy="6816998"/>
          </a:xfrm>
          <a:prstGeom prst="rect">
            <a:avLst/>
          </a:prstGeom>
        </p:spPr>
      </p:pic>
    </p:spTree>
    <p:extLst>
      <p:ext uri="{BB962C8B-B14F-4D97-AF65-F5344CB8AC3E}">
        <p14:creationId xmlns:p14="http://schemas.microsoft.com/office/powerpoint/2010/main" val="3539291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FCFA3-067F-CB5D-6A7F-90B43AEC511C}"/>
              </a:ext>
            </a:extLst>
          </p:cNvPr>
          <p:cNvSpPr>
            <a:spLocks noGrp="1"/>
          </p:cNvSpPr>
          <p:nvPr>
            <p:ph type="title"/>
          </p:nvPr>
        </p:nvSpPr>
        <p:spPr/>
        <p:txBody>
          <a:bodyPr/>
          <a:lstStyle/>
          <a:p>
            <a:r>
              <a:rPr lang="en-US" dirty="0"/>
              <a:t>Step 1: student’s title iv aid information</a:t>
            </a:r>
          </a:p>
        </p:txBody>
      </p:sp>
      <p:sp>
        <p:nvSpPr>
          <p:cNvPr id="8" name="Text Placeholder 7">
            <a:extLst>
              <a:ext uri="{FF2B5EF4-FFF2-40B4-BE49-F238E27FC236}">
                <a16:creationId xmlns:a16="http://schemas.microsoft.com/office/drawing/2014/main" id="{C3DCEFF1-3D3C-DA42-EB20-2EA9F14BD39E}"/>
              </a:ext>
            </a:extLst>
          </p:cNvPr>
          <p:cNvSpPr>
            <a:spLocks noGrp="1"/>
          </p:cNvSpPr>
          <p:nvPr>
            <p:ph type="body" sz="quarter" idx="10"/>
          </p:nvPr>
        </p:nvSpPr>
        <p:spPr>
          <a:xfrm>
            <a:off x="548640" y="2610196"/>
            <a:ext cx="3108960" cy="3836324"/>
          </a:xfrm>
        </p:spPr>
        <p:txBody>
          <a:bodyPr>
            <a:normAutofit/>
          </a:bodyPr>
          <a:lstStyle/>
          <a:p>
            <a:pPr marL="285750" indent="-285750">
              <a:buFont typeface="Arial" panose="020B0604020202020204" pitchFamily="34" charset="0"/>
              <a:buChar char="•"/>
            </a:pPr>
            <a:r>
              <a:rPr lang="en-US" dirty="0"/>
              <a:t>Indicates the amounts of Title IV aid the student was eligible to receive for the period as of the student’s withdrawal date</a:t>
            </a:r>
          </a:p>
          <a:p>
            <a:pPr marL="285750" indent="-285750">
              <a:buFont typeface="Arial" panose="020B0604020202020204" pitchFamily="34" charset="0"/>
              <a:buChar char="•"/>
            </a:pPr>
            <a:r>
              <a:rPr lang="en-US" dirty="0"/>
              <a:t>Includes amounts that were disbursed as well as amounts that could have been disbursed</a:t>
            </a:r>
          </a:p>
          <a:p>
            <a:endParaRPr lang="en-US" dirty="0"/>
          </a:p>
        </p:txBody>
      </p:sp>
      <p:pic>
        <p:nvPicPr>
          <p:cNvPr id="13" name="Picture 12">
            <a:extLst>
              <a:ext uri="{FF2B5EF4-FFF2-40B4-BE49-F238E27FC236}">
                <a16:creationId xmlns:a16="http://schemas.microsoft.com/office/drawing/2014/main" id="{C1896963-43D0-51CD-E1A7-BE1C4E5358E4}"/>
              </a:ext>
            </a:extLst>
          </p:cNvPr>
          <p:cNvPicPr>
            <a:picLocks noChangeAspect="1"/>
          </p:cNvPicPr>
          <p:nvPr/>
        </p:nvPicPr>
        <p:blipFill>
          <a:blip r:embed="rId2"/>
          <a:stretch>
            <a:fillRect/>
          </a:stretch>
        </p:blipFill>
        <p:spPr>
          <a:xfrm>
            <a:off x="4058836" y="0"/>
            <a:ext cx="8133164" cy="6858000"/>
          </a:xfrm>
          <a:prstGeom prst="rect">
            <a:avLst/>
          </a:prstGeom>
        </p:spPr>
      </p:pic>
    </p:spTree>
    <p:extLst>
      <p:ext uri="{BB962C8B-B14F-4D97-AF65-F5344CB8AC3E}">
        <p14:creationId xmlns:p14="http://schemas.microsoft.com/office/powerpoint/2010/main" val="358484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noFill/>
        </p:spPr>
        <p:txBody>
          <a:bodyPr anchor="t" anchorCtr="0">
            <a:noAutofit/>
          </a:bodyPr>
          <a:lstStyle/>
          <a:p>
            <a:r>
              <a:rPr lang="en-US" dirty="0"/>
              <a:t>Disclaimer</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idx="4294967295"/>
          </p:nvPr>
        </p:nvSpPr>
        <p:spPr>
          <a:xfrm>
            <a:off x="550164" y="2266723"/>
            <a:ext cx="11091672" cy="3382963"/>
          </a:xfrm>
          <a:noFill/>
        </p:spPr>
        <p:txBody>
          <a:bodyPr anchor="t" anchorCtr="0">
            <a:normAutofit fontScale="85000" lnSpcReduction="10000"/>
          </a:bodyPr>
          <a:lstStyle/>
          <a:p>
            <a:pPr marL="0" indent="0">
              <a:buNone/>
            </a:pPr>
            <a:r>
              <a:rPr lang="en-US" i="1" dirty="0"/>
              <a:t>Members of the Association recognize that one of the purposes of the Association is to provide training and informational services to its members through training conferences and periodic written material. While the Association shall utilize its best efforts to provide its members with the most current information available, there can be no assurances or warranty that its interpretation of any rule, regulation or statute will be in conformance with any present or future interpretation of such rule, regulation or statute by any appropriate governmental authority. Accordingly, each member shall hold the Association harmless from any claims, damages, or liability resulting from such member’s use of any information, data, or interpretations as provided to such members by the Association.</a:t>
            </a:r>
          </a:p>
        </p:txBody>
      </p:sp>
      <p:pic>
        <p:nvPicPr>
          <p:cNvPr id="2050" name="Picture 2" descr="Home">
            <a:extLst>
              <a:ext uri="{FF2B5EF4-FFF2-40B4-BE49-F238E27FC236}">
                <a16:creationId xmlns:a16="http://schemas.microsoft.com/office/drawing/2014/main" id="{E20DE526-A9CF-03C5-0858-83879E7D1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683" y="5296026"/>
            <a:ext cx="4511426" cy="137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674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D6F6-38BE-7A16-0F60-CFC0BDEB7A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CB1D13-21ED-715B-7351-021AB7505361}"/>
              </a:ext>
            </a:extLst>
          </p:cNvPr>
          <p:cNvSpPr>
            <a:spLocks noGrp="1"/>
          </p:cNvSpPr>
          <p:nvPr>
            <p:ph type="title"/>
          </p:nvPr>
        </p:nvSpPr>
        <p:spPr>
          <a:xfrm>
            <a:off x="548640" y="914400"/>
            <a:ext cx="3325270" cy="2194560"/>
          </a:xfrm>
        </p:spPr>
        <p:txBody>
          <a:bodyPr/>
          <a:lstStyle/>
          <a:p>
            <a:r>
              <a:rPr lang="en-US" dirty="0"/>
              <a:t>Step 2: percentage of title iv aid earned</a:t>
            </a:r>
          </a:p>
        </p:txBody>
      </p:sp>
      <p:sp>
        <p:nvSpPr>
          <p:cNvPr id="8" name="Text Placeholder 7">
            <a:extLst>
              <a:ext uri="{FF2B5EF4-FFF2-40B4-BE49-F238E27FC236}">
                <a16:creationId xmlns:a16="http://schemas.microsoft.com/office/drawing/2014/main" id="{6D76460A-6FBE-6544-674F-880233536BD6}"/>
              </a:ext>
            </a:extLst>
          </p:cNvPr>
          <p:cNvSpPr>
            <a:spLocks noGrp="1"/>
          </p:cNvSpPr>
          <p:nvPr>
            <p:ph type="body" sz="quarter" idx="10"/>
          </p:nvPr>
        </p:nvSpPr>
        <p:spPr>
          <a:xfrm>
            <a:off x="548640" y="2360815"/>
            <a:ext cx="3325270" cy="4305992"/>
          </a:xfrm>
        </p:spPr>
        <p:txBody>
          <a:bodyPr>
            <a:normAutofit/>
          </a:bodyPr>
          <a:lstStyle/>
          <a:p>
            <a:pPr marL="285750" indent="-285750">
              <a:buFont typeface="Arial" panose="020B0604020202020204" pitchFamily="34" charset="0"/>
              <a:buChar char="•"/>
            </a:pPr>
            <a:r>
              <a:rPr lang="en-US" sz="1500" dirty="0"/>
              <a:t>Title IV aid is earned based on percentage of period completed</a:t>
            </a:r>
          </a:p>
          <a:p>
            <a:pPr marL="742950" lvl="1" indent="-285750">
              <a:buFont typeface="Arial" panose="020B0604020202020204" pitchFamily="34" charset="0"/>
              <a:buChar char="•"/>
            </a:pPr>
            <a:r>
              <a:rPr lang="en-US" sz="1500" dirty="0"/>
              <a:t>When calculating, round percentage to 2 decimal places (i.e.: 53.45%)</a:t>
            </a:r>
          </a:p>
          <a:p>
            <a:pPr marL="1200150" lvl="2" indent="-285750">
              <a:buFont typeface="Arial" panose="020B0604020202020204" pitchFamily="34" charset="0"/>
              <a:buChar char="•"/>
            </a:pPr>
            <a:r>
              <a:rPr lang="en-US" sz="1500" dirty="0"/>
              <a:t>≤60%: portion of aid earned</a:t>
            </a:r>
          </a:p>
          <a:p>
            <a:pPr marL="1200150" lvl="2" indent="-285750">
              <a:buFont typeface="Arial" panose="020B0604020202020204" pitchFamily="34" charset="0"/>
              <a:buChar char="•"/>
            </a:pPr>
            <a:r>
              <a:rPr lang="en-US" sz="1500" dirty="0"/>
              <a:t>&gt;60%: all aid earned</a:t>
            </a:r>
          </a:p>
          <a:p>
            <a:pPr marL="285750" indent="-285750">
              <a:buFont typeface="Arial" panose="020B0604020202020204" pitchFamily="34" charset="0"/>
              <a:buChar char="•"/>
            </a:pPr>
            <a:r>
              <a:rPr lang="en-US" sz="1500" dirty="0"/>
              <a:t>Total days in period should be all calendar days and exclude scheduled breaks of 5+ days</a:t>
            </a:r>
          </a:p>
        </p:txBody>
      </p:sp>
      <p:pic>
        <p:nvPicPr>
          <p:cNvPr id="3" name="Picture 2">
            <a:extLst>
              <a:ext uri="{FF2B5EF4-FFF2-40B4-BE49-F238E27FC236}">
                <a16:creationId xmlns:a16="http://schemas.microsoft.com/office/drawing/2014/main" id="{D75267B4-FF5A-7E72-58D4-D9C8B9921953}"/>
              </a:ext>
            </a:extLst>
          </p:cNvPr>
          <p:cNvPicPr>
            <a:picLocks noChangeAspect="1"/>
          </p:cNvPicPr>
          <p:nvPr/>
        </p:nvPicPr>
        <p:blipFill>
          <a:blip r:embed="rId2"/>
          <a:stretch>
            <a:fillRect/>
          </a:stretch>
        </p:blipFill>
        <p:spPr>
          <a:xfrm>
            <a:off x="4039985" y="0"/>
            <a:ext cx="8152015" cy="6875385"/>
          </a:xfrm>
          <a:prstGeom prst="rect">
            <a:avLst/>
          </a:prstGeom>
        </p:spPr>
      </p:pic>
    </p:spTree>
    <p:extLst>
      <p:ext uri="{BB962C8B-B14F-4D97-AF65-F5344CB8AC3E}">
        <p14:creationId xmlns:p14="http://schemas.microsoft.com/office/powerpoint/2010/main" val="372609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72F29-40E0-80CB-CCA0-9A278BA3CB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95A8CE3-0259-2401-3DBE-01DB499D38FA}"/>
              </a:ext>
            </a:extLst>
          </p:cNvPr>
          <p:cNvSpPr>
            <a:spLocks noGrp="1"/>
          </p:cNvSpPr>
          <p:nvPr>
            <p:ph type="title"/>
          </p:nvPr>
        </p:nvSpPr>
        <p:spPr>
          <a:xfrm>
            <a:off x="548640" y="914400"/>
            <a:ext cx="5026430" cy="914400"/>
          </a:xfrm>
        </p:spPr>
        <p:txBody>
          <a:bodyPr anchor="t">
            <a:normAutofit/>
          </a:bodyPr>
          <a:lstStyle/>
          <a:p>
            <a:r>
              <a:rPr lang="en-US" dirty="0"/>
              <a:t>Step 3: amount of title iv aid earned by student</a:t>
            </a:r>
          </a:p>
        </p:txBody>
      </p:sp>
      <p:sp>
        <p:nvSpPr>
          <p:cNvPr id="8" name="Text Placeholder 7">
            <a:extLst>
              <a:ext uri="{FF2B5EF4-FFF2-40B4-BE49-F238E27FC236}">
                <a16:creationId xmlns:a16="http://schemas.microsoft.com/office/drawing/2014/main" id="{1D6FF074-73AC-2BFC-031A-F665437D33F4}"/>
              </a:ext>
            </a:extLst>
          </p:cNvPr>
          <p:cNvSpPr>
            <a:spLocks noGrp="1"/>
          </p:cNvSpPr>
          <p:nvPr>
            <p:ph sz="half" idx="1"/>
          </p:nvPr>
        </p:nvSpPr>
        <p:spPr>
          <a:xfrm>
            <a:off x="548640" y="2286000"/>
            <a:ext cx="5212080" cy="3840480"/>
          </a:xfrm>
        </p:spPr>
        <p:txBody>
          <a:bodyPr>
            <a:normAutofit/>
          </a:bodyPr>
          <a:lstStyle/>
          <a:p>
            <a:pPr marL="285750" indent="-285750">
              <a:buFont typeface="Arial" panose="020B0604020202020204" pitchFamily="34" charset="0"/>
              <a:buChar char="•"/>
            </a:pPr>
            <a:r>
              <a:rPr lang="en-US" dirty="0"/>
              <a:t>Title IV aid earned includes disbursed aid </a:t>
            </a:r>
            <a:r>
              <a:rPr lang="en-US" u="sng" dirty="0"/>
              <a:t>and</a:t>
            </a:r>
            <a:r>
              <a:rPr lang="en-US" dirty="0"/>
              <a:t> aid that could have been disbursed</a:t>
            </a:r>
          </a:p>
          <a:p>
            <a:pPr marL="742950" lvl="1" indent="-285750">
              <a:buFont typeface="Arial" panose="020B0604020202020204" pitchFamily="34" charset="0"/>
              <a:buChar char="•"/>
            </a:pPr>
            <a:r>
              <a:rPr lang="en-US" sz="1800" dirty="0"/>
              <a:t>Even though it was not disbursed, student is eligible for aid that could have been disbursed at time R2T4 is calculated if:</a:t>
            </a:r>
          </a:p>
          <a:p>
            <a:pPr marL="1255014" lvl="2" indent="-285750">
              <a:buFont typeface="Arial" panose="020B0604020202020204" pitchFamily="34" charset="0"/>
              <a:buChar char="•"/>
            </a:pPr>
            <a:r>
              <a:rPr lang="en-US" sz="1800" dirty="0"/>
              <a:t>Late disbursement occurred before school was aware of student’s withdrawal</a:t>
            </a:r>
          </a:p>
          <a:p>
            <a:pPr marL="1255014" lvl="2" indent="-285750">
              <a:buFont typeface="Arial" panose="020B0604020202020204" pitchFamily="34" charset="0"/>
              <a:buChar char="•"/>
            </a:pPr>
            <a:r>
              <a:rPr lang="en-US" sz="1800" dirty="0"/>
              <a:t>Student has outstanding issues where the aid cannot be disbursed</a:t>
            </a:r>
          </a:p>
          <a:p>
            <a:pPr marL="742950" lvl="1" indent="-285750">
              <a:buFont typeface="Arial" panose="020B0604020202020204" pitchFamily="34" charset="0"/>
              <a:buChar char="•"/>
            </a:pPr>
            <a:r>
              <a:rPr lang="en-US" sz="1800" dirty="0"/>
              <a:t>Round to nearest penny</a:t>
            </a:r>
          </a:p>
        </p:txBody>
      </p:sp>
      <p:pic>
        <p:nvPicPr>
          <p:cNvPr id="7" name="Picture 6">
            <a:extLst>
              <a:ext uri="{FF2B5EF4-FFF2-40B4-BE49-F238E27FC236}">
                <a16:creationId xmlns:a16="http://schemas.microsoft.com/office/drawing/2014/main" id="{FE201553-660D-4957-81B5-CCF69880689D}"/>
              </a:ext>
            </a:extLst>
          </p:cNvPr>
          <p:cNvPicPr>
            <a:picLocks noChangeAspect="1"/>
          </p:cNvPicPr>
          <p:nvPr/>
        </p:nvPicPr>
        <p:blipFill>
          <a:blip r:embed="rId2"/>
          <a:srcRect b="66667"/>
          <a:stretch>
            <a:fillRect/>
          </a:stretch>
        </p:blipFill>
        <p:spPr>
          <a:xfrm>
            <a:off x="6096000" y="2285999"/>
            <a:ext cx="5906225" cy="3549535"/>
          </a:xfrm>
          <a:prstGeom prst="rect">
            <a:avLst/>
          </a:prstGeom>
        </p:spPr>
      </p:pic>
    </p:spTree>
    <p:extLst>
      <p:ext uri="{BB962C8B-B14F-4D97-AF65-F5344CB8AC3E}">
        <p14:creationId xmlns:p14="http://schemas.microsoft.com/office/powerpoint/2010/main" val="2361275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B2513-D4B0-E1FA-79AE-44AEEF96E8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208DFB-FA0B-CD93-9207-BAC7A81B77DD}"/>
              </a:ext>
            </a:extLst>
          </p:cNvPr>
          <p:cNvSpPr>
            <a:spLocks noGrp="1"/>
          </p:cNvSpPr>
          <p:nvPr>
            <p:ph type="title"/>
          </p:nvPr>
        </p:nvSpPr>
        <p:spPr>
          <a:xfrm>
            <a:off x="548640" y="914400"/>
            <a:ext cx="5026430" cy="914400"/>
          </a:xfrm>
        </p:spPr>
        <p:txBody>
          <a:bodyPr anchor="t">
            <a:normAutofit/>
          </a:bodyPr>
          <a:lstStyle/>
          <a:p>
            <a:r>
              <a:rPr lang="en-US" dirty="0"/>
              <a:t>Step 4: aid to be disbursed or returned</a:t>
            </a:r>
          </a:p>
        </p:txBody>
      </p:sp>
      <p:sp>
        <p:nvSpPr>
          <p:cNvPr id="8" name="Text Placeholder 7">
            <a:extLst>
              <a:ext uri="{FF2B5EF4-FFF2-40B4-BE49-F238E27FC236}">
                <a16:creationId xmlns:a16="http://schemas.microsoft.com/office/drawing/2014/main" id="{62B2597E-A977-076D-75E7-9FA02D44C45C}"/>
              </a:ext>
            </a:extLst>
          </p:cNvPr>
          <p:cNvSpPr>
            <a:spLocks noGrp="1"/>
          </p:cNvSpPr>
          <p:nvPr>
            <p:ph sz="half" idx="1"/>
          </p:nvPr>
        </p:nvSpPr>
        <p:spPr>
          <a:xfrm>
            <a:off x="548640" y="2286000"/>
            <a:ext cx="5212080" cy="3840480"/>
          </a:xfrm>
        </p:spPr>
        <p:txBody>
          <a:bodyPr>
            <a:normAutofit/>
          </a:bodyPr>
          <a:lstStyle/>
          <a:p>
            <a:pPr marL="285750" indent="-285750">
              <a:buFont typeface="Arial" panose="020B0604020202020204" pitchFamily="34" charset="0"/>
              <a:buChar char="•"/>
            </a:pPr>
            <a:r>
              <a:rPr lang="en-US" dirty="0"/>
              <a:t>Earned aid less than total disbursed aid: return will be made</a:t>
            </a:r>
          </a:p>
          <a:p>
            <a:pPr marL="285750" indent="-285750">
              <a:buFont typeface="Arial" panose="020B0604020202020204" pitchFamily="34" charset="0"/>
              <a:buChar char="•"/>
            </a:pPr>
            <a:r>
              <a:rPr lang="en-US" dirty="0"/>
              <a:t>Earned aid greater than total disbursed aid: post-withdrawal disbursement (PWD)</a:t>
            </a:r>
            <a:endParaRPr lang="en-US" sz="1800" dirty="0"/>
          </a:p>
        </p:txBody>
      </p:sp>
      <p:pic>
        <p:nvPicPr>
          <p:cNvPr id="3" name="Picture 2">
            <a:extLst>
              <a:ext uri="{FF2B5EF4-FFF2-40B4-BE49-F238E27FC236}">
                <a16:creationId xmlns:a16="http://schemas.microsoft.com/office/drawing/2014/main" id="{954C87BA-2B4A-1052-94E3-EC99198F15B2}"/>
              </a:ext>
            </a:extLst>
          </p:cNvPr>
          <p:cNvPicPr>
            <a:picLocks noChangeAspect="1"/>
          </p:cNvPicPr>
          <p:nvPr/>
        </p:nvPicPr>
        <p:blipFill>
          <a:blip r:embed="rId2"/>
          <a:stretch>
            <a:fillRect/>
          </a:stretch>
        </p:blipFill>
        <p:spPr>
          <a:xfrm>
            <a:off x="6284976" y="4538749"/>
            <a:ext cx="5907024" cy="2319251"/>
          </a:xfrm>
          <a:prstGeom prst="rect">
            <a:avLst/>
          </a:prstGeom>
        </p:spPr>
      </p:pic>
      <p:pic>
        <p:nvPicPr>
          <p:cNvPr id="4" name="Picture 3">
            <a:extLst>
              <a:ext uri="{FF2B5EF4-FFF2-40B4-BE49-F238E27FC236}">
                <a16:creationId xmlns:a16="http://schemas.microsoft.com/office/drawing/2014/main" id="{C8853510-EAB9-DAAD-555A-09B97C39678D}"/>
              </a:ext>
            </a:extLst>
          </p:cNvPr>
          <p:cNvPicPr>
            <a:picLocks noChangeAspect="1"/>
          </p:cNvPicPr>
          <p:nvPr/>
        </p:nvPicPr>
        <p:blipFill>
          <a:blip r:embed="rId3"/>
          <a:srcRect t="33818"/>
          <a:stretch>
            <a:fillRect/>
          </a:stretch>
        </p:blipFill>
        <p:spPr>
          <a:xfrm>
            <a:off x="6284976" y="0"/>
            <a:ext cx="5907024" cy="4538749"/>
          </a:xfrm>
          <a:prstGeom prst="rect">
            <a:avLst/>
          </a:prstGeom>
        </p:spPr>
      </p:pic>
    </p:spTree>
    <p:extLst>
      <p:ext uri="{BB962C8B-B14F-4D97-AF65-F5344CB8AC3E}">
        <p14:creationId xmlns:p14="http://schemas.microsoft.com/office/powerpoint/2010/main" val="3834434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5726C-5F1E-3E4D-FE0B-D7F35795BA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5A529C-9CA4-47DC-EA0A-FE9391085E52}"/>
              </a:ext>
            </a:extLst>
          </p:cNvPr>
          <p:cNvSpPr>
            <a:spLocks noGrp="1"/>
          </p:cNvSpPr>
          <p:nvPr>
            <p:ph type="title"/>
          </p:nvPr>
        </p:nvSpPr>
        <p:spPr>
          <a:xfrm>
            <a:off x="399011" y="914400"/>
            <a:ext cx="3557847" cy="2194560"/>
          </a:xfrm>
        </p:spPr>
        <p:txBody>
          <a:bodyPr/>
          <a:lstStyle/>
          <a:p>
            <a:r>
              <a:rPr lang="en-US" dirty="0"/>
              <a:t>Step 5: amount of unearned title iv aid due from school</a:t>
            </a:r>
          </a:p>
        </p:txBody>
      </p:sp>
      <p:sp>
        <p:nvSpPr>
          <p:cNvPr id="8" name="Text Placeholder 7">
            <a:extLst>
              <a:ext uri="{FF2B5EF4-FFF2-40B4-BE49-F238E27FC236}">
                <a16:creationId xmlns:a16="http://schemas.microsoft.com/office/drawing/2014/main" id="{21284BFB-E361-44EE-7EE1-1D329CD843CA}"/>
              </a:ext>
            </a:extLst>
          </p:cNvPr>
          <p:cNvSpPr>
            <a:spLocks noGrp="1"/>
          </p:cNvSpPr>
          <p:nvPr>
            <p:ph type="body" sz="quarter" idx="10"/>
          </p:nvPr>
        </p:nvSpPr>
        <p:spPr>
          <a:xfrm>
            <a:off x="399011" y="2360814"/>
            <a:ext cx="3557845" cy="4355870"/>
          </a:xfrm>
        </p:spPr>
        <p:txBody>
          <a:bodyPr>
            <a:noAutofit/>
          </a:bodyPr>
          <a:lstStyle/>
          <a:p>
            <a:pPr marL="285750" indent="-285750">
              <a:buFont typeface="Arial" panose="020B0604020202020204" pitchFamily="34" charset="0"/>
              <a:buChar char="•"/>
            </a:pPr>
            <a:r>
              <a:rPr lang="en-US" sz="1500" dirty="0"/>
              <a:t>Lesser of total amount of unearned aid </a:t>
            </a:r>
            <a:r>
              <a:rPr lang="en-US" sz="1500" b="1" dirty="0"/>
              <a:t>or </a:t>
            </a:r>
            <a:r>
              <a:rPr lang="en-US" sz="1500" dirty="0"/>
              <a:t>amount equal to institutional charges multiplied by percentage unearned, whichever is less</a:t>
            </a:r>
          </a:p>
          <a:p>
            <a:pPr marL="285750" indent="-285750">
              <a:buFont typeface="Arial" panose="020B0604020202020204" pitchFamily="34" charset="0"/>
              <a:buChar char="•"/>
            </a:pPr>
            <a:r>
              <a:rPr lang="en-US" sz="1500" dirty="0"/>
              <a:t>Institutional charges used calculation are always those that were assessed the student for the entire payment period/period of enrollment prior to the student's withdrawal</a:t>
            </a:r>
          </a:p>
          <a:p>
            <a:pPr marL="285750" indent="-285750">
              <a:buFont typeface="Arial" panose="020B0604020202020204" pitchFamily="34" charset="0"/>
              <a:buChar char="•"/>
            </a:pPr>
            <a:r>
              <a:rPr lang="en-US" sz="1500" dirty="0"/>
              <a:t>Do not use reductions based on withdrawal made under school’s institutional refund policy</a:t>
            </a:r>
          </a:p>
        </p:txBody>
      </p:sp>
      <p:pic>
        <p:nvPicPr>
          <p:cNvPr id="4" name="Picture 3">
            <a:extLst>
              <a:ext uri="{FF2B5EF4-FFF2-40B4-BE49-F238E27FC236}">
                <a16:creationId xmlns:a16="http://schemas.microsoft.com/office/drawing/2014/main" id="{0C7FCC36-F8E4-DB3C-4E5E-C07742D7DB99}"/>
              </a:ext>
            </a:extLst>
          </p:cNvPr>
          <p:cNvPicPr>
            <a:picLocks noChangeAspect="1"/>
          </p:cNvPicPr>
          <p:nvPr/>
        </p:nvPicPr>
        <p:blipFill>
          <a:blip r:embed="rId3"/>
          <a:stretch>
            <a:fillRect/>
          </a:stretch>
        </p:blipFill>
        <p:spPr>
          <a:xfrm>
            <a:off x="4106487" y="-1"/>
            <a:ext cx="8085514" cy="6858001"/>
          </a:xfrm>
          <a:prstGeom prst="rect">
            <a:avLst/>
          </a:prstGeom>
        </p:spPr>
      </p:pic>
    </p:spTree>
    <p:extLst>
      <p:ext uri="{BB962C8B-B14F-4D97-AF65-F5344CB8AC3E}">
        <p14:creationId xmlns:p14="http://schemas.microsoft.com/office/powerpoint/2010/main" val="2844220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1FE70-9392-02F1-CDCE-A968CDF12F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0AAE09-70CB-4A19-B47A-02FE9DBCD2C8}"/>
              </a:ext>
            </a:extLst>
          </p:cNvPr>
          <p:cNvSpPr>
            <a:spLocks noGrp="1"/>
          </p:cNvSpPr>
          <p:nvPr>
            <p:ph type="title"/>
          </p:nvPr>
        </p:nvSpPr>
        <p:spPr>
          <a:xfrm>
            <a:off x="399011" y="914400"/>
            <a:ext cx="3557847" cy="2194560"/>
          </a:xfrm>
        </p:spPr>
        <p:txBody>
          <a:bodyPr/>
          <a:lstStyle/>
          <a:p>
            <a:r>
              <a:rPr lang="en-US" dirty="0"/>
              <a:t>Step 6: return of funds by school</a:t>
            </a:r>
          </a:p>
        </p:txBody>
      </p:sp>
      <p:sp>
        <p:nvSpPr>
          <p:cNvPr id="8" name="Text Placeholder 7">
            <a:extLst>
              <a:ext uri="{FF2B5EF4-FFF2-40B4-BE49-F238E27FC236}">
                <a16:creationId xmlns:a16="http://schemas.microsoft.com/office/drawing/2014/main" id="{40BAEF28-95EF-2DED-335A-62F10CF1AEE3}"/>
              </a:ext>
            </a:extLst>
          </p:cNvPr>
          <p:cNvSpPr>
            <a:spLocks noGrp="1"/>
          </p:cNvSpPr>
          <p:nvPr>
            <p:ph type="body" sz="quarter" idx="10"/>
          </p:nvPr>
        </p:nvSpPr>
        <p:spPr>
          <a:xfrm>
            <a:off x="399011" y="2360814"/>
            <a:ext cx="3557845" cy="4355870"/>
          </a:xfrm>
        </p:spPr>
        <p:txBody>
          <a:bodyPr>
            <a:noAutofit/>
          </a:bodyPr>
          <a:lstStyle/>
          <a:p>
            <a:pPr marL="285750" indent="-285750">
              <a:buFont typeface="Arial" panose="020B0604020202020204" pitchFamily="34" charset="0"/>
              <a:buChar char="•"/>
            </a:pPr>
            <a:r>
              <a:rPr lang="en-US" sz="1600" dirty="0"/>
              <a:t>If student owes a portion of unearned Title IV funds, the school’s return(s) will be excluded</a:t>
            </a:r>
          </a:p>
          <a:p>
            <a:pPr marL="285750" indent="-285750">
              <a:buFont typeface="Arial" panose="020B0604020202020204" pitchFamily="34" charset="0"/>
              <a:buChar char="•"/>
            </a:pPr>
            <a:r>
              <a:rPr lang="en-US" sz="1600" dirty="0"/>
              <a:t>Round to nearest dollar</a:t>
            </a:r>
          </a:p>
        </p:txBody>
      </p:sp>
      <p:pic>
        <p:nvPicPr>
          <p:cNvPr id="3" name="Picture 2">
            <a:extLst>
              <a:ext uri="{FF2B5EF4-FFF2-40B4-BE49-F238E27FC236}">
                <a16:creationId xmlns:a16="http://schemas.microsoft.com/office/drawing/2014/main" id="{B134CE97-983F-39B1-AE29-74A4BE1F1034}"/>
              </a:ext>
            </a:extLst>
          </p:cNvPr>
          <p:cNvPicPr>
            <a:picLocks noChangeAspect="1"/>
          </p:cNvPicPr>
          <p:nvPr/>
        </p:nvPicPr>
        <p:blipFill>
          <a:blip r:embed="rId3"/>
          <a:stretch>
            <a:fillRect/>
          </a:stretch>
        </p:blipFill>
        <p:spPr>
          <a:xfrm>
            <a:off x="4123113" y="0"/>
            <a:ext cx="8068887" cy="6858000"/>
          </a:xfrm>
          <a:prstGeom prst="rect">
            <a:avLst/>
          </a:prstGeom>
        </p:spPr>
      </p:pic>
    </p:spTree>
    <p:extLst>
      <p:ext uri="{BB962C8B-B14F-4D97-AF65-F5344CB8AC3E}">
        <p14:creationId xmlns:p14="http://schemas.microsoft.com/office/powerpoint/2010/main" val="28586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6E5F-D3CD-8B57-7E52-0A3372E71D0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0BCA37-C7E1-3DDF-33C6-21EDDD718C3C}"/>
              </a:ext>
            </a:extLst>
          </p:cNvPr>
          <p:cNvSpPr>
            <a:spLocks noGrp="1"/>
          </p:cNvSpPr>
          <p:nvPr>
            <p:ph type="title"/>
          </p:nvPr>
        </p:nvSpPr>
        <p:spPr>
          <a:xfrm>
            <a:off x="548640" y="914400"/>
            <a:ext cx="5852160" cy="914400"/>
          </a:xfrm>
        </p:spPr>
        <p:txBody>
          <a:bodyPr anchor="t">
            <a:normAutofit fontScale="90000"/>
          </a:bodyPr>
          <a:lstStyle/>
          <a:p>
            <a:r>
              <a:rPr lang="en-US" dirty="0"/>
              <a:t>Step 7: initial amount of unearned title iv aid due from student</a:t>
            </a:r>
          </a:p>
        </p:txBody>
      </p:sp>
      <p:sp>
        <p:nvSpPr>
          <p:cNvPr id="8" name="Text Placeholder 7">
            <a:extLst>
              <a:ext uri="{FF2B5EF4-FFF2-40B4-BE49-F238E27FC236}">
                <a16:creationId xmlns:a16="http://schemas.microsoft.com/office/drawing/2014/main" id="{40EC3B50-18B2-9D92-16D9-512BDC63C31F}"/>
              </a:ext>
            </a:extLst>
          </p:cNvPr>
          <p:cNvSpPr>
            <a:spLocks noGrp="1"/>
          </p:cNvSpPr>
          <p:nvPr>
            <p:ph sz="half" idx="1"/>
          </p:nvPr>
        </p:nvSpPr>
        <p:spPr>
          <a:xfrm>
            <a:off x="548640" y="2286000"/>
            <a:ext cx="5212080" cy="3840480"/>
          </a:xfrm>
        </p:spPr>
        <p:txBody>
          <a:bodyPr>
            <a:normAutofit/>
          </a:bodyPr>
          <a:lstStyle/>
          <a:p>
            <a:pPr marL="285750" indent="-285750">
              <a:buFont typeface="Arial" panose="020B0604020202020204" pitchFamily="34" charset="0"/>
              <a:buChar char="•"/>
            </a:pPr>
            <a:r>
              <a:rPr lang="en-US" dirty="0"/>
              <a:t>Difference between unearned aid and school’s required return portion</a:t>
            </a:r>
          </a:p>
          <a:p>
            <a:pPr marL="0" indent="0">
              <a:buNone/>
            </a:pPr>
            <a:endParaRPr lang="en-US" dirty="0"/>
          </a:p>
        </p:txBody>
      </p:sp>
      <p:pic>
        <p:nvPicPr>
          <p:cNvPr id="3" name="Picture 2" descr="A close-up of a questionnaire&#10;&#10;AI-generated content may be incorrect.">
            <a:extLst>
              <a:ext uri="{FF2B5EF4-FFF2-40B4-BE49-F238E27FC236}">
                <a16:creationId xmlns:a16="http://schemas.microsoft.com/office/drawing/2014/main" id="{A6597153-8250-4D74-46ED-88179214AF4C}"/>
              </a:ext>
            </a:extLst>
          </p:cNvPr>
          <p:cNvPicPr>
            <a:picLocks noChangeAspect="1"/>
          </p:cNvPicPr>
          <p:nvPr/>
        </p:nvPicPr>
        <p:blipFill>
          <a:blip r:embed="rId3"/>
          <a:stretch>
            <a:fillRect/>
          </a:stretch>
        </p:blipFill>
        <p:spPr>
          <a:xfrm>
            <a:off x="6400800" y="2776452"/>
            <a:ext cx="5212080" cy="2264624"/>
          </a:xfrm>
          <a:prstGeom prst="rect">
            <a:avLst/>
          </a:prstGeom>
          <a:noFill/>
        </p:spPr>
      </p:pic>
    </p:spTree>
    <p:extLst>
      <p:ext uri="{BB962C8B-B14F-4D97-AF65-F5344CB8AC3E}">
        <p14:creationId xmlns:p14="http://schemas.microsoft.com/office/powerpoint/2010/main" val="618471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57FCD-815F-CB6F-C837-8017062B8D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A5B7C3-21C3-3491-8103-876CCBD68B80}"/>
              </a:ext>
            </a:extLst>
          </p:cNvPr>
          <p:cNvSpPr>
            <a:spLocks noGrp="1"/>
          </p:cNvSpPr>
          <p:nvPr>
            <p:ph type="title"/>
          </p:nvPr>
        </p:nvSpPr>
        <p:spPr>
          <a:xfrm>
            <a:off x="399011" y="914400"/>
            <a:ext cx="3557847" cy="2194560"/>
          </a:xfrm>
        </p:spPr>
        <p:txBody>
          <a:bodyPr/>
          <a:lstStyle/>
          <a:p>
            <a:r>
              <a:rPr lang="en-US" dirty="0"/>
              <a:t>Step 8: return of student loans</a:t>
            </a:r>
          </a:p>
        </p:txBody>
      </p:sp>
      <p:sp>
        <p:nvSpPr>
          <p:cNvPr id="8" name="Text Placeholder 7">
            <a:extLst>
              <a:ext uri="{FF2B5EF4-FFF2-40B4-BE49-F238E27FC236}">
                <a16:creationId xmlns:a16="http://schemas.microsoft.com/office/drawing/2014/main" id="{661A6D39-1DC6-5F5B-649F-2AD5895A480A}"/>
              </a:ext>
            </a:extLst>
          </p:cNvPr>
          <p:cNvSpPr>
            <a:spLocks noGrp="1"/>
          </p:cNvSpPr>
          <p:nvPr>
            <p:ph type="body" sz="quarter" idx="10"/>
          </p:nvPr>
        </p:nvSpPr>
        <p:spPr>
          <a:xfrm>
            <a:off x="399011" y="2360814"/>
            <a:ext cx="3557845" cy="4355870"/>
          </a:xfrm>
        </p:spPr>
        <p:txBody>
          <a:bodyPr>
            <a:noAutofit/>
          </a:bodyPr>
          <a:lstStyle/>
          <a:p>
            <a:pPr marL="285750" indent="-285750">
              <a:buFont typeface="Arial" panose="020B0604020202020204" pitchFamily="34" charset="0"/>
              <a:buChar char="•"/>
            </a:pPr>
            <a:r>
              <a:rPr lang="en-US" sz="1600" dirty="0"/>
              <a:t>Student repays unearned loan funds under the terms of the master promissory note (MPN) of the loan(s)</a:t>
            </a:r>
          </a:p>
          <a:p>
            <a:pPr marL="285750" indent="-285750">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D61955DD-AF04-E13B-AADB-B2B3C42726CF}"/>
              </a:ext>
            </a:extLst>
          </p:cNvPr>
          <p:cNvPicPr>
            <a:picLocks noChangeAspect="1"/>
          </p:cNvPicPr>
          <p:nvPr/>
        </p:nvPicPr>
        <p:blipFill>
          <a:blip r:embed="rId3"/>
          <a:srcRect t="1940"/>
          <a:stretch>
            <a:fillRect/>
          </a:stretch>
        </p:blipFill>
        <p:spPr>
          <a:xfrm>
            <a:off x="4048760" y="0"/>
            <a:ext cx="8143240" cy="6858000"/>
          </a:xfrm>
          <a:prstGeom prst="rect">
            <a:avLst/>
          </a:prstGeom>
        </p:spPr>
      </p:pic>
    </p:spTree>
    <p:extLst>
      <p:ext uri="{BB962C8B-B14F-4D97-AF65-F5344CB8AC3E}">
        <p14:creationId xmlns:p14="http://schemas.microsoft.com/office/powerpoint/2010/main" val="2226985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A73DE-2E2B-D82E-8546-439BBA9A7B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61456DB-FE22-C80A-1413-3345009BB5F2}"/>
              </a:ext>
            </a:extLst>
          </p:cNvPr>
          <p:cNvSpPr>
            <a:spLocks noGrp="1"/>
          </p:cNvSpPr>
          <p:nvPr>
            <p:ph type="title"/>
          </p:nvPr>
        </p:nvSpPr>
        <p:spPr>
          <a:xfrm>
            <a:off x="399011" y="914400"/>
            <a:ext cx="3557847" cy="2194560"/>
          </a:xfrm>
        </p:spPr>
        <p:txBody>
          <a:bodyPr/>
          <a:lstStyle/>
          <a:p>
            <a:r>
              <a:rPr lang="en-US" dirty="0"/>
              <a:t>Step 9: grant funds to be returned</a:t>
            </a:r>
          </a:p>
        </p:txBody>
      </p:sp>
      <p:sp>
        <p:nvSpPr>
          <p:cNvPr id="8" name="Text Placeholder 7">
            <a:extLst>
              <a:ext uri="{FF2B5EF4-FFF2-40B4-BE49-F238E27FC236}">
                <a16:creationId xmlns:a16="http://schemas.microsoft.com/office/drawing/2014/main" id="{061D5341-2ED3-5E32-B3FF-073F6751EC1C}"/>
              </a:ext>
            </a:extLst>
          </p:cNvPr>
          <p:cNvSpPr>
            <a:spLocks noGrp="1"/>
          </p:cNvSpPr>
          <p:nvPr>
            <p:ph type="body" sz="quarter" idx="10"/>
          </p:nvPr>
        </p:nvSpPr>
        <p:spPr>
          <a:xfrm>
            <a:off x="399011" y="2360814"/>
            <a:ext cx="3557845" cy="4355870"/>
          </a:xfrm>
        </p:spPr>
        <p:txBody>
          <a:bodyPr>
            <a:noAutofit/>
          </a:bodyPr>
          <a:lstStyle/>
          <a:p>
            <a:pPr marL="285750" indent="-285750">
              <a:buFont typeface="Arial" panose="020B0604020202020204" pitchFamily="34" charset="0"/>
              <a:buChar char="•"/>
            </a:pPr>
            <a:r>
              <a:rPr lang="en-US" sz="1600" dirty="0"/>
              <a:t>Title IV grant protection of 50% of total grant aid is applied before student’s responsibility is calculated</a:t>
            </a:r>
          </a:p>
        </p:txBody>
      </p:sp>
      <p:pic>
        <p:nvPicPr>
          <p:cNvPr id="3" name="Picture 2">
            <a:extLst>
              <a:ext uri="{FF2B5EF4-FFF2-40B4-BE49-F238E27FC236}">
                <a16:creationId xmlns:a16="http://schemas.microsoft.com/office/drawing/2014/main" id="{6F8863E5-B144-B37E-754B-9656A597D290}"/>
              </a:ext>
            </a:extLst>
          </p:cNvPr>
          <p:cNvPicPr>
            <a:picLocks noChangeAspect="1"/>
          </p:cNvPicPr>
          <p:nvPr/>
        </p:nvPicPr>
        <p:blipFill>
          <a:blip r:embed="rId3"/>
          <a:stretch>
            <a:fillRect/>
          </a:stretch>
        </p:blipFill>
        <p:spPr>
          <a:xfrm>
            <a:off x="3956857" y="0"/>
            <a:ext cx="8235144" cy="6858000"/>
          </a:xfrm>
          <a:prstGeom prst="rect">
            <a:avLst/>
          </a:prstGeom>
        </p:spPr>
      </p:pic>
    </p:spTree>
    <p:extLst>
      <p:ext uri="{BB962C8B-B14F-4D97-AF65-F5344CB8AC3E}">
        <p14:creationId xmlns:p14="http://schemas.microsoft.com/office/powerpoint/2010/main" val="3695818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224A-94BC-9103-D5D0-7B21269B79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101954-62E7-C083-08EE-F02051BDB184}"/>
              </a:ext>
            </a:extLst>
          </p:cNvPr>
          <p:cNvSpPr>
            <a:spLocks noGrp="1"/>
          </p:cNvSpPr>
          <p:nvPr>
            <p:ph type="title"/>
          </p:nvPr>
        </p:nvSpPr>
        <p:spPr>
          <a:xfrm>
            <a:off x="399011" y="914400"/>
            <a:ext cx="3557847" cy="2194560"/>
          </a:xfrm>
        </p:spPr>
        <p:txBody>
          <a:bodyPr/>
          <a:lstStyle/>
          <a:p>
            <a:r>
              <a:rPr lang="en-US" dirty="0"/>
              <a:t>Step 10: return of grant funds by student</a:t>
            </a:r>
          </a:p>
        </p:txBody>
      </p:sp>
      <p:sp>
        <p:nvSpPr>
          <p:cNvPr id="8" name="Text Placeholder 7">
            <a:extLst>
              <a:ext uri="{FF2B5EF4-FFF2-40B4-BE49-F238E27FC236}">
                <a16:creationId xmlns:a16="http://schemas.microsoft.com/office/drawing/2014/main" id="{ACEF32AD-ED89-F91A-3F12-6AF27650882B}"/>
              </a:ext>
            </a:extLst>
          </p:cNvPr>
          <p:cNvSpPr>
            <a:spLocks noGrp="1"/>
          </p:cNvSpPr>
          <p:nvPr>
            <p:ph type="body" sz="quarter" idx="10"/>
          </p:nvPr>
        </p:nvSpPr>
        <p:spPr>
          <a:xfrm>
            <a:off x="399011" y="2360814"/>
            <a:ext cx="3557845" cy="4355870"/>
          </a:xfrm>
        </p:spPr>
        <p:txBody>
          <a:bodyPr>
            <a:noAutofit/>
          </a:bodyPr>
          <a:lstStyle/>
          <a:p>
            <a:pPr marL="285750" indent="-285750">
              <a:buFont typeface="Arial" panose="020B0604020202020204" pitchFamily="34" charset="0"/>
              <a:buChar char="•"/>
            </a:pPr>
            <a:r>
              <a:rPr lang="en-US" sz="1600" dirty="0"/>
              <a:t>Grants are repaid in priority order: first Pell, then FSEOG, then TEACH</a:t>
            </a:r>
          </a:p>
          <a:p>
            <a:pPr marL="285750" indent="-285750">
              <a:buFont typeface="Arial" panose="020B0604020202020204" pitchFamily="34" charset="0"/>
              <a:buChar char="•"/>
            </a:pPr>
            <a:r>
              <a:rPr lang="en-US" sz="1600" dirty="0"/>
              <a:t>If return is ≤$50 </a:t>
            </a:r>
            <a:r>
              <a:rPr lang="en-US" sz="1600" u="sng" dirty="0"/>
              <a:t>per program</a:t>
            </a:r>
            <a:r>
              <a:rPr lang="en-US" sz="1600" dirty="0"/>
              <a:t>, student is not responsible for repayment</a:t>
            </a:r>
          </a:p>
          <a:p>
            <a:pPr marL="285750" indent="-285750">
              <a:buFont typeface="Arial" panose="020B0604020202020204" pitchFamily="34" charset="0"/>
              <a:buChar char="•"/>
            </a:pPr>
            <a:r>
              <a:rPr lang="en-US" sz="1600" dirty="0"/>
              <a:t>Round to nearest dollar</a:t>
            </a:r>
          </a:p>
          <a:p>
            <a:pPr marL="285750" indent="-285750">
              <a:buFont typeface="Arial" panose="020B0604020202020204" pitchFamily="34" charset="0"/>
              <a:buChar char="•"/>
            </a:pPr>
            <a:r>
              <a:rPr lang="en-US" sz="1600" dirty="0"/>
              <a:t>Student has 45 days to return funds (or establish repayment agreement with ED) or will be flagged for grant overpayment</a:t>
            </a:r>
          </a:p>
          <a:p>
            <a:pPr marL="285750" indent="-285750">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61EB380F-D804-9AD0-4138-97C224AD305D}"/>
              </a:ext>
            </a:extLst>
          </p:cNvPr>
          <p:cNvPicPr>
            <a:picLocks noChangeAspect="1"/>
          </p:cNvPicPr>
          <p:nvPr/>
        </p:nvPicPr>
        <p:blipFill>
          <a:blip r:embed="rId3"/>
          <a:stretch>
            <a:fillRect/>
          </a:stretch>
        </p:blipFill>
        <p:spPr>
          <a:xfrm>
            <a:off x="3952389" y="0"/>
            <a:ext cx="8200818" cy="6858000"/>
          </a:xfrm>
          <a:prstGeom prst="rect">
            <a:avLst/>
          </a:prstGeom>
        </p:spPr>
      </p:pic>
    </p:spTree>
    <p:extLst>
      <p:ext uri="{BB962C8B-B14F-4D97-AF65-F5344CB8AC3E}">
        <p14:creationId xmlns:p14="http://schemas.microsoft.com/office/powerpoint/2010/main" val="1735795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84120-F122-8113-00B8-B63A805611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9F7EF9-D00C-F85A-89EA-AB2C762C4916}"/>
              </a:ext>
            </a:extLst>
          </p:cNvPr>
          <p:cNvSpPr>
            <a:spLocks noGrp="1"/>
          </p:cNvSpPr>
          <p:nvPr>
            <p:ph type="ctrTitle"/>
          </p:nvPr>
        </p:nvSpPr>
        <p:spPr>
          <a:noFill/>
        </p:spPr>
        <p:txBody>
          <a:bodyPr>
            <a:noAutofit/>
          </a:bodyPr>
          <a:lstStyle/>
          <a:p>
            <a:r>
              <a:rPr lang="en-US" dirty="0"/>
              <a:t>Advising students</a:t>
            </a:r>
          </a:p>
        </p:txBody>
      </p:sp>
      <p:sp>
        <p:nvSpPr>
          <p:cNvPr id="2" name="Subtitle 1">
            <a:extLst>
              <a:ext uri="{FF2B5EF4-FFF2-40B4-BE49-F238E27FC236}">
                <a16:creationId xmlns:a16="http://schemas.microsoft.com/office/drawing/2014/main" id="{79EC4B40-61C2-31C4-CF1B-AB6128235DCE}"/>
              </a:ext>
            </a:extLst>
          </p:cNvPr>
          <p:cNvSpPr>
            <a:spLocks noGrp="1"/>
          </p:cNvSpPr>
          <p:nvPr>
            <p:ph type="subTitle" idx="1"/>
          </p:nvPr>
        </p:nvSpPr>
        <p:spPr/>
        <p:txBody>
          <a:bodyPr/>
          <a:lstStyle/>
          <a:p>
            <a:r>
              <a:rPr lang="en-US" dirty="0"/>
              <a:t>They are our priority passengers!</a:t>
            </a:r>
          </a:p>
        </p:txBody>
      </p:sp>
      <p:pic>
        <p:nvPicPr>
          <p:cNvPr id="5" name="Picture Placeholder 4" descr="Photo of bright red coral in  blue water&#10;&#10;">
            <a:extLst>
              <a:ext uri="{FF2B5EF4-FFF2-40B4-BE49-F238E27FC236}">
                <a16:creationId xmlns:a16="http://schemas.microsoft.com/office/drawing/2014/main" id="{02285E6F-F2B6-BC49-E918-1F38CCBE2BAA}"/>
              </a:ext>
            </a:extLst>
          </p:cNvPr>
          <p:cNvPicPr>
            <a:picLocks noGrp="1" noChangeAspect="1"/>
          </p:cNvPicPr>
          <p:nvPr>
            <p:ph type="pic" sz="quarter" idx="10"/>
          </p:nvPr>
        </p:nvPicPr>
        <p:blipFill>
          <a:blip r:embed="rId3"/>
          <a:srcRect t="22339" b="22339"/>
          <a:stretch/>
        </p:blipFill>
        <p:spPr>
          <a:solidFill>
            <a:schemeClr val="bg1">
              <a:lumMod val="95000"/>
            </a:schemeClr>
          </a:solidFill>
        </p:spPr>
      </p:pic>
    </p:spTree>
    <p:extLst>
      <p:ext uri="{BB962C8B-B14F-4D97-AF65-F5344CB8AC3E}">
        <p14:creationId xmlns:p14="http://schemas.microsoft.com/office/powerpoint/2010/main" val="4159717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48640" y="914400"/>
            <a:ext cx="3108960" cy="2194560"/>
          </a:xfrm>
        </p:spPr>
        <p:txBody>
          <a:bodyPr anchor="t" anchorCtr="0"/>
          <a:lstStyle/>
          <a:p>
            <a:r>
              <a:rPr lang="en-US" dirty="0"/>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type="body" sz="quarter" idx="10"/>
          </p:nvPr>
        </p:nvSpPr>
        <p:spPr>
          <a:xfrm>
            <a:off x="548640" y="2926080"/>
            <a:ext cx="3108960" cy="3017520"/>
          </a:xfrm>
        </p:spPr>
        <p:txBody>
          <a:bodyPr vert="horz" lIns="91440" tIns="45720" rIns="91440" bIns="45720" rtlCol="0" anchor="t">
            <a:noAutofit/>
          </a:bodyPr>
          <a:lstStyle/>
          <a:p>
            <a:r>
              <a:rPr lang="en-US" dirty="0"/>
              <a:t>Key Concepts</a:t>
            </a:r>
          </a:p>
          <a:p>
            <a:r>
              <a:rPr lang="en-US" dirty="0"/>
              <a:t>R2T4 Formula &amp; Timeframes</a:t>
            </a:r>
          </a:p>
          <a:p>
            <a:r>
              <a:rPr lang="en-US" dirty="0"/>
              <a:t>R2T4 Calculation Walkthrough</a:t>
            </a:r>
          </a:p>
          <a:p>
            <a:r>
              <a:rPr lang="en-US" dirty="0"/>
              <a:t>Student Advising Tips</a:t>
            </a:r>
          </a:p>
          <a:p>
            <a:r>
              <a:rPr lang="en-US" dirty="0"/>
              <a:t>Q&amp;A</a:t>
            </a:r>
          </a:p>
        </p:txBody>
      </p:sp>
      <p:pic>
        <p:nvPicPr>
          <p:cNvPr id="13" name="Picture Placeholder 12" descr="Photo of bright orange coral in  blue water&#10;&#10;">
            <a:extLst>
              <a:ext uri="{FF2B5EF4-FFF2-40B4-BE49-F238E27FC236}">
                <a16:creationId xmlns:a16="http://schemas.microsoft.com/office/drawing/2014/main" id="{B88CBF65-B7EA-4137-8EB9-45AAB161149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t="122" b="122"/>
          <a:stretch/>
        </p:blipFill>
        <p:spPr>
          <a:xfrm>
            <a:off x="4035552" y="0"/>
            <a:ext cx="8156448" cy="6858000"/>
          </a:xfrm>
        </p:spPr>
      </p:pic>
    </p:spTree>
    <p:extLst>
      <p:ext uri="{BB962C8B-B14F-4D97-AF65-F5344CB8AC3E}">
        <p14:creationId xmlns:p14="http://schemas.microsoft.com/office/powerpoint/2010/main" val="2447338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noFill/>
        </p:spPr>
        <p:txBody>
          <a:bodyPr anchor="t" anchorCtr="0">
            <a:noAutofit/>
          </a:bodyPr>
          <a:lstStyle/>
          <a:p>
            <a:r>
              <a:rPr lang="en-US" sz="2400" dirty="0"/>
              <a:t>When advising students remember:</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sz="half" idx="1"/>
          </p:nvPr>
        </p:nvSpPr>
        <p:spPr>
          <a:noFill/>
        </p:spPr>
        <p:txBody>
          <a:bodyPr vert="horz" lIns="91440" tIns="45720" rIns="91440" bIns="45720" rtlCol="0" anchor="t">
            <a:normAutofit fontScale="62500" lnSpcReduction="20000"/>
          </a:bodyPr>
          <a:lstStyle/>
          <a:p>
            <a:r>
              <a:rPr lang="en-US" dirty="0"/>
              <a:t>Additional adjustments can occur automatically when hours change (waivers, Bright Futures, FSAG)</a:t>
            </a:r>
          </a:p>
          <a:p>
            <a:r>
              <a:rPr lang="en-US" dirty="0"/>
              <a:t>Student responsibility portion of grant repayment can be returned by the institution on the student’s behalf ($50 minimum provision does not apply)</a:t>
            </a:r>
          </a:p>
          <a:p>
            <a:r>
              <a:rPr lang="en-US" dirty="0"/>
              <a:t>Return amounts of &lt;$1 do not need to be returned to ED</a:t>
            </a:r>
          </a:p>
          <a:p>
            <a:r>
              <a:rPr lang="en-US" dirty="0"/>
              <a:t>Pell can be reinstated for the next term in the same aid year (if eligible)</a:t>
            </a:r>
          </a:p>
          <a:p>
            <a:r>
              <a:rPr lang="en-US" dirty="0"/>
              <a:t>Students are responsible for any balance after R2T4 billing</a:t>
            </a:r>
          </a:p>
        </p:txBody>
      </p:sp>
      <p:pic>
        <p:nvPicPr>
          <p:cNvPr id="12" name="Picture Placeholder 11" descr="Photo of a school of fish">
            <a:extLst>
              <a:ext uri="{FF2B5EF4-FFF2-40B4-BE49-F238E27FC236}">
                <a16:creationId xmlns:a16="http://schemas.microsoft.com/office/drawing/2014/main" id="{256C8268-0C49-5DF1-EB25-08CD3ED54D26}"/>
              </a:ext>
            </a:extLst>
          </p:cNvPr>
          <p:cNvPicPr>
            <a:picLocks noGrp="1" noChangeAspect="1"/>
          </p:cNvPicPr>
          <p:nvPr>
            <p:ph type="pic" sz="quarter" idx="13"/>
          </p:nvPr>
        </p:nvPicPr>
        <p:blipFill>
          <a:blip r:embed="rId2"/>
          <a:srcRect l="41" r="41"/>
          <a:stretch>
            <a:fillRect/>
          </a:stretch>
        </p:blipFill>
        <p:spPr>
          <a:prstGeom prst="rect">
            <a:avLst/>
          </a:prstGeom>
        </p:spPr>
      </p:pic>
    </p:spTree>
    <p:extLst>
      <p:ext uri="{BB962C8B-B14F-4D97-AF65-F5344CB8AC3E}">
        <p14:creationId xmlns:p14="http://schemas.microsoft.com/office/powerpoint/2010/main" val="1210802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548640" y="685800"/>
            <a:ext cx="5029200" cy="4023360"/>
          </a:xfrm>
        </p:spPr>
        <p:txBody>
          <a:bodyPr anchor="b">
            <a:normAutofit/>
          </a:bodyPr>
          <a:lstStyle/>
          <a:p>
            <a:r>
              <a:rPr lang="en-US" dirty="0"/>
              <a:t>Q&amp;A</a:t>
            </a:r>
          </a:p>
        </p:txBody>
      </p:sp>
      <p:pic>
        <p:nvPicPr>
          <p:cNvPr id="16" name="Picture Placeholder 15" descr="Photo of jellyfish&#10;">
            <a:extLst>
              <a:ext uri="{FF2B5EF4-FFF2-40B4-BE49-F238E27FC236}">
                <a16:creationId xmlns:a16="http://schemas.microsoft.com/office/drawing/2014/main" id="{25EA4ABC-3336-4483-8A9F-6A60796E1E6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3" r="13"/>
          <a:stretch/>
        </p:blipFill>
        <p:spPr>
          <a:xfrm>
            <a:off x="6092952" y="0"/>
            <a:ext cx="6099048" cy="6858000"/>
          </a:xfrm>
        </p:spPr>
      </p:pic>
    </p:spTree>
    <p:extLst>
      <p:ext uri="{BB962C8B-B14F-4D97-AF65-F5344CB8AC3E}">
        <p14:creationId xmlns:p14="http://schemas.microsoft.com/office/powerpoint/2010/main" val="3649841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CC59-BA29-B92F-9E58-9D9F80A9D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7650B-2AE1-76BD-FF11-61DD72B4357F}"/>
              </a:ext>
            </a:extLst>
          </p:cNvPr>
          <p:cNvSpPr>
            <a:spLocks noGrp="1"/>
          </p:cNvSpPr>
          <p:nvPr>
            <p:ph type="title"/>
          </p:nvPr>
        </p:nvSpPr>
        <p:spPr>
          <a:xfrm>
            <a:off x="548640" y="685800"/>
            <a:ext cx="5029200" cy="4023360"/>
          </a:xfrm>
        </p:spPr>
        <p:txBody>
          <a:bodyPr anchor="b">
            <a:normAutofit/>
          </a:bodyPr>
          <a:lstStyle/>
          <a:p>
            <a:r>
              <a:rPr lang="en-US" dirty="0"/>
              <a:t>THANK YOU</a:t>
            </a:r>
          </a:p>
        </p:txBody>
      </p:sp>
      <p:sp>
        <p:nvSpPr>
          <p:cNvPr id="3" name="Content Placeholder 2">
            <a:extLst>
              <a:ext uri="{FF2B5EF4-FFF2-40B4-BE49-F238E27FC236}">
                <a16:creationId xmlns:a16="http://schemas.microsoft.com/office/drawing/2014/main" id="{6A0A24A8-DF76-99D9-E451-9C45067A50F6}"/>
              </a:ext>
            </a:extLst>
          </p:cNvPr>
          <p:cNvSpPr>
            <a:spLocks noGrp="1"/>
          </p:cNvSpPr>
          <p:nvPr>
            <p:ph type="body" sz="quarter" idx="10"/>
          </p:nvPr>
        </p:nvSpPr>
        <p:spPr>
          <a:xfrm>
            <a:off x="548640" y="4846320"/>
            <a:ext cx="5029200" cy="1554480"/>
          </a:xfrm>
        </p:spPr>
        <p:txBody>
          <a:bodyPr vert="horz" lIns="91440" tIns="45720" rIns="91440" bIns="45720" rtlCol="0" anchor="t">
            <a:normAutofit/>
          </a:bodyPr>
          <a:lstStyle/>
          <a:p>
            <a:r>
              <a:rPr lang="en-US" dirty="0"/>
              <a:t>Alison Cagle </a:t>
            </a:r>
          </a:p>
          <a:p>
            <a:r>
              <a:rPr lang="en-US" dirty="0"/>
              <a:t>alisoncagle@usf.edu</a:t>
            </a:r>
          </a:p>
        </p:txBody>
      </p:sp>
      <p:pic>
        <p:nvPicPr>
          <p:cNvPr id="3076" name="Picture 4">
            <a:extLst>
              <a:ext uri="{FF2B5EF4-FFF2-40B4-BE49-F238E27FC236}">
                <a16:creationId xmlns:a16="http://schemas.microsoft.com/office/drawing/2014/main" id="{2F5CF0F2-3712-3D39-F4B0-8E144B61F069}"/>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6420" t="5879" r="6420" b="6666"/>
          <a:stretch>
            <a:fillRect/>
          </a:stretch>
        </p:blipFill>
        <p:spPr bwMode="auto">
          <a:xfrm>
            <a:off x="5218089" y="0"/>
            <a:ext cx="69739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5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381000" y="274320"/>
            <a:ext cx="11430000" cy="1371600"/>
          </a:xfrm>
          <a:noFill/>
        </p:spPr>
        <p:txBody>
          <a:bodyPr>
            <a:noAutofit/>
          </a:bodyPr>
          <a:lstStyle/>
          <a:p>
            <a:r>
              <a:rPr lang="en-US" sz="4400" dirty="0"/>
              <a:t>Key concepts</a:t>
            </a:r>
          </a:p>
        </p:txBody>
      </p:sp>
      <p:sp>
        <p:nvSpPr>
          <p:cNvPr id="3" name="Subtitle 2">
            <a:extLst>
              <a:ext uri="{FF2B5EF4-FFF2-40B4-BE49-F238E27FC236}">
                <a16:creationId xmlns:a16="http://schemas.microsoft.com/office/drawing/2014/main" id="{FEECEBD4-35BF-26BB-D438-DA43EBD5EE89}"/>
              </a:ext>
            </a:extLst>
          </p:cNvPr>
          <p:cNvSpPr>
            <a:spLocks noGrp="1"/>
          </p:cNvSpPr>
          <p:nvPr>
            <p:ph type="subTitle" idx="1"/>
          </p:nvPr>
        </p:nvSpPr>
        <p:spPr>
          <a:xfrm>
            <a:off x="381000" y="1709928"/>
            <a:ext cx="11430000" cy="457200"/>
          </a:xfrm>
          <a:noFill/>
        </p:spPr>
        <p:txBody>
          <a:bodyPr>
            <a:noAutofit/>
          </a:bodyPr>
          <a:lstStyle/>
          <a:p>
            <a:r>
              <a:rPr lang="en-US" sz="2000" dirty="0"/>
              <a:t>R2T4: The muster drill of financial aid!</a:t>
            </a:r>
          </a:p>
        </p:txBody>
      </p:sp>
      <p:pic>
        <p:nvPicPr>
          <p:cNvPr id="5" name="Picture Placeholder 25" descr="Red and green zoanthids on a coral reef">
            <a:extLst>
              <a:ext uri="{FF2B5EF4-FFF2-40B4-BE49-F238E27FC236}">
                <a16:creationId xmlns:a16="http://schemas.microsoft.com/office/drawing/2014/main" id="{5D4F6593-21F6-B8A0-0FA8-31ECFEDE70E9}"/>
              </a:ext>
            </a:extLst>
          </p:cNvPr>
          <p:cNvPicPr>
            <a:picLocks noChangeAspect="1"/>
          </p:cNvPicPr>
          <p:nvPr/>
        </p:nvPicPr>
        <p:blipFill>
          <a:blip r:embed="rId2"/>
          <a:srcRect t="22325" b="22325"/>
          <a:stretch/>
        </p:blipFill>
        <p:spPr>
          <a:xfrm>
            <a:off x="0" y="2359152"/>
            <a:ext cx="12192000" cy="4498848"/>
          </a:xfrm>
          <a:prstGeom prst="rect">
            <a:avLst/>
          </a:prstGeom>
        </p:spPr>
      </p:pic>
    </p:spTree>
    <p:extLst>
      <p:ext uri="{BB962C8B-B14F-4D97-AF65-F5344CB8AC3E}">
        <p14:creationId xmlns:p14="http://schemas.microsoft.com/office/powerpoint/2010/main" val="43519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CBC67-22AA-679C-8C35-C072F09EE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810917-9034-7A80-F8EE-933835DBF6C3}"/>
              </a:ext>
            </a:extLst>
          </p:cNvPr>
          <p:cNvSpPr>
            <a:spLocks noGrp="1"/>
          </p:cNvSpPr>
          <p:nvPr>
            <p:ph type="title"/>
          </p:nvPr>
        </p:nvSpPr>
        <p:spPr>
          <a:xfrm>
            <a:off x="548640" y="914400"/>
            <a:ext cx="3657600" cy="4754880"/>
          </a:xfrm>
          <a:noFill/>
        </p:spPr>
        <p:txBody>
          <a:bodyPr anchor="t" anchorCtr="0">
            <a:noAutofit/>
          </a:bodyPr>
          <a:lstStyle/>
          <a:p>
            <a:r>
              <a:rPr lang="en-US" dirty="0"/>
              <a:t>what is return of title iv (R2T4)?</a:t>
            </a:r>
          </a:p>
        </p:txBody>
      </p:sp>
      <p:sp>
        <p:nvSpPr>
          <p:cNvPr id="3" name="Content Placeholder 2">
            <a:extLst>
              <a:ext uri="{FF2B5EF4-FFF2-40B4-BE49-F238E27FC236}">
                <a16:creationId xmlns:a16="http://schemas.microsoft.com/office/drawing/2014/main" id="{E0DCBC73-6D22-1D87-F7DC-C972F2CCCD1A}"/>
              </a:ext>
            </a:extLst>
          </p:cNvPr>
          <p:cNvSpPr>
            <a:spLocks noGrp="1"/>
          </p:cNvSpPr>
          <p:nvPr>
            <p:ph idx="1"/>
          </p:nvPr>
        </p:nvSpPr>
        <p:spPr>
          <a:xfrm>
            <a:off x="6099048" y="914400"/>
            <a:ext cx="5486400" cy="5943600"/>
          </a:xfrm>
          <a:noFill/>
        </p:spPr>
        <p:txBody>
          <a:bodyPr anchor="t" anchorCtr="0">
            <a:normAutofit lnSpcReduction="10000"/>
          </a:bodyPr>
          <a:lstStyle/>
          <a:p>
            <a:r>
              <a:rPr lang="en-US" dirty="0"/>
              <a:t>The calculation required when a recipient of Title IV aid withdraws from an institution during a period of enrollment in which the recipient began attendance. </a:t>
            </a:r>
          </a:p>
          <a:p>
            <a:pPr lvl="1"/>
            <a:r>
              <a:rPr lang="en-US" sz="1800" dirty="0"/>
              <a:t>A withdrawal means the student ceased attendance in all courses during the payment period/period of enrollment</a:t>
            </a:r>
          </a:p>
          <a:p>
            <a:pPr lvl="2"/>
            <a:r>
              <a:rPr lang="en-US" sz="1800" dirty="0"/>
              <a:t>Modules have different rules for what defines a withdrawal</a:t>
            </a:r>
          </a:p>
          <a:p>
            <a:pPr lvl="2"/>
            <a:r>
              <a:rPr lang="en-US" sz="1800" dirty="0"/>
              <a:t>Clock hours: student does not complete all scheduled clock hours and weeks of instructional time in the payment period or period of enrollment</a:t>
            </a:r>
          </a:p>
          <a:p>
            <a:pPr lvl="1"/>
            <a:r>
              <a:rPr lang="en-US" sz="1800" dirty="0"/>
              <a:t>Payment period = standard term as defined by institution</a:t>
            </a:r>
          </a:p>
          <a:p>
            <a:pPr lvl="1"/>
            <a:r>
              <a:rPr lang="en-US" sz="1800" dirty="0"/>
              <a:t>Period of enrollment = nonstandard terms</a:t>
            </a:r>
          </a:p>
          <a:p>
            <a:pPr lvl="2"/>
            <a:r>
              <a:rPr lang="en-US" sz="1800" dirty="0"/>
              <a:t>Earliest date through latest date of all courses a student is continuously enrolled for a complete term</a:t>
            </a:r>
          </a:p>
          <a:p>
            <a:r>
              <a:rPr lang="en-US" dirty="0"/>
              <a:t>The calculation compares the amount of Title IV aid the recipient earned to the amount disbursed and determines whether funds must be returned.</a:t>
            </a:r>
          </a:p>
        </p:txBody>
      </p:sp>
      <p:graphicFrame>
        <p:nvGraphicFramePr>
          <p:cNvPr id="4" name="Diagram 3">
            <a:extLst>
              <a:ext uri="{FF2B5EF4-FFF2-40B4-BE49-F238E27FC236}">
                <a16:creationId xmlns:a16="http://schemas.microsoft.com/office/drawing/2014/main" id="{22D738F5-592B-ACBB-912F-A3212BEC821B}"/>
              </a:ext>
            </a:extLst>
          </p:cNvPr>
          <p:cNvGraphicFramePr/>
          <p:nvPr>
            <p:extLst>
              <p:ext uri="{D42A27DB-BD31-4B8C-83A1-F6EECF244321}">
                <p14:modId xmlns:p14="http://schemas.microsoft.com/office/powerpoint/2010/main" val="2608522678"/>
              </p:ext>
            </p:extLst>
          </p:nvPr>
        </p:nvGraphicFramePr>
        <p:xfrm>
          <a:off x="2147131" y="3291840"/>
          <a:ext cx="3005513" cy="3428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1081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DC219-8DB8-D640-F536-D9867A217659}"/>
              </a:ext>
            </a:extLst>
          </p:cNvPr>
          <p:cNvSpPr>
            <a:spLocks noGrp="1"/>
          </p:cNvSpPr>
          <p:nvPr>
            <p:ph type="title"/>
          </p:nvPr>
        </p:nvSpPr>
        <p:spPr/>
        <p:txBody>
          <a:bodyPr/>
          <a:lstStyle/>
          <a:p>
            <a:r>
              <a:rPr lang="en-US" dirty="0"/>
              <a:t>What aid is returned?</a:t>
            </a:r>
          </a:p>
        </p:txBody>
      </p:sp>
      <p:sp>
        <p:nvSpPr>
          <p:cNvPr id="3" name="Content Placeholder 2">
            <a:extLst>
              <a:ext uri="{FF2B5EF4-FFF2-40B4-BE49-F238E27FC236}">
                <a16:creationId xmlns:a16="http://schemas.microsoft.com/office/drawing/2014/main" id="{B611485F-F4E9-B725-C82E-46449B623AB6}"/>
              </a:ext>
            </a:extLst>
          </p:cNvPr>
          <p:cNvSpPr>
            <a:spLocks noGrp="1"/>
          </p:cNvSpPr>
          <p:nvPr>
            <p:ph sz="half" idx="1"/>
          </p:nvPr>
        </p:nvSpPr>
        <p:spPr/>
        <p:txBody>
          <a:bodyPr/>
          <a:lstStyle/>
          <a:p>
            <a:pPr marL="0" indent="0">
              <a:buNone/>
            </a:pPr>
            <a:r>
              <a:rPr lang="en-US" b="1" dirty="0">
                <a:ea typeface="Adobe Ming Std L" panose="02020300000000000000" pitchFamily="18" charset="-128"/>
              </a:rPr>
              <a:t>Title IV Aid is:</a:t>
            </a:r>
          </a:p>
          <a:p>
            <a:pPr marL="0" indent="0">
              <a:buNone/>
            </a:pPr>
            <a:r>
              <a:rPr lang="en-US" dirty="0"/>
              <a:t>Pell Grant</a:t>
            </a:r>
          </a:p>
          <a:p>
            <a:pPr marL="0" indent="0">
              <a:buNone/>
            </a:pPr>
            <a:r>
              <a:rPr lang="en-US" dirty="0"/>
              <a:t>Federal Supplemental Educational Opportunity Grant (SEOG)</a:t>
            </a:r>
          </a:p>
          <a:p>
            <a:pPr marL="0" indent="0">
              <a:buNone/>
            </a:pPr>
            <a:r>
              <a:rPr lang="en-US" dirty="0"/>
              <a:t>Direct Loans (subsidized/unsubsidized)</a:t>
            </a:r>
          </a:p>
          <a:p>
            <a:pPr marL="0" indent="0">
              <a:buNone/>
            </a:pPr>
            <a:r>
              <a:rPr lang="en-US" dirty="0"/>
              <a:t>TEACH Grant</a:t>
            </a:r>
          </a:p>
          <a:p>
            <a:pPr marL="0" indent="0">
              <a:buNone/>
            </a:pPr>
            <a:r>
              <a:rPr lang="en-US" dirty="0"/>
              <a:t>Grad PLUS/Parent PLUS Loans</a:t>
            </a:r>
          </a:p>
          <a:p>
            <a:endParaRPr lang="en-US" dirty="0"/>
          </a:p>
        </p:txBody>
      </p:sp>
      <p:sp>
        <p:nvSpPr>
          <p:cNvPr id="4" name="Content Placeholder 3">
            <a:extLst>
              <a:ext uri="{FF2B5EF4-FFF2-40B4-BE49-F238E27FC236}">
                <a16:creationId xmlns:a16="http://schemas.microsoft.com/office/drawing/2014/main" id="{5AF265D3-E77B-3C46-938C-74B87148E278}"/>
              </a:ext>
            </a:extLst>
          </p:cNvPr>
          <p:cNvSpPr>
            <a:spLocks noGrp="1"/>
          </p:cNvSpPr>
          <p:nvPr>
            <p:ph sz="half" idx="2"/>
          </p:nvPr>
        </p:nvSpPr>
        <p:spPr/>
        <p:txBody>
          <a:bodyPr/>
          <a:lstStyle/>
          <a:p>
            <a:r>
              <a:rPr lang="en-US" dirty="0"/>
              <a:t>Title IV Aid is </a:t>
            </a:r>
            <a:r>
              <a:rPr lang="en-US" b="1" dirty="0"/>
              <a:t>NOT:</a:t>
            </a:r>
          </a:p>
          <a:p>
            <a:r>
              <a:rPr lang="en-US" dirty="0"/>
              <a:t>Scholarships/Bright Futures</a:t>
            </a:r>
          </a:p>
          <a:p>
            <a:r>
              <a:rPr lang="en-US" dirty="0"/>
              <a:t>State Grants (FSAG, EASE)</a:t>
            </a:r>
          </a:p>
          <a:p>
            <a:r>
              <a:rPr lang="en-US" dirty="0"/>
              <a:t>Institutional Aid</a:t>
            </a:r>
          </a:p>
          <a:p>
            <a:r>
              <a:rPr lang="en-US" dirty="0"/>
              <a:t>Tuition Waivers</a:t>
            </a:r>
          </a:p>
          <a:p>
            <a:r>
              <a:rPr lang="en-US" dirty="0"/>
              <a:t>Private Loans</a:t>
            </a:r>
          </a:p>
          <a:p>
            <a:r>
              <a:rPr lang="en-US" dirty="0"/>
              <a:t>NOTE: these may still require separate adjustment if enrollment is altered</a:t>
            </a:r>
          </a:p>
          <a:p>
            <a:endParaRPr lang="en-US" dirty="0"/>
          </a:p>
        </p:txBody>
      </p:sp>
    </p:spTree>
    <p:extLst>
      <p:ext uri="{BB962C8B-B14F-4D97-AF65-F5344CB8AC3E}">
        <p14:creationId xmlns:p14="http://schemas.microsoft.com/office/powerpoint/2010/main" val="2704695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9803-2E92-4599-B21D-4E208EADD0E4}"/>
              </a:ext>
            </a:extLst>
          </p:cNvPr>
          <p:cNvSpPr>
            <a:spLocks noGrp="1"/>
          </p:cNvSpPr>
          <p:nvPr>
            <p:ph type="title"/>
          </p:nvPr>
        </p:nvSpPr>
        <p:spPr/>
        <p:txBody>
          <a:bodyPr/>
          <a:lstStyle/>
          <a:p>
            <a:r>
              <a:rPr lang="en-US" dirty="0"/>
              <a:t>what’s the difference?</a:t>
            </a:r>
          </a:p>
        </p:txBody>
      </p:sp>
      <p:sp>
        <p:nvSpPr>
          <p:cNvPr id="3" name="Content Placeholder 2">
            <a:extLst>
              <a:ext uri="{FF2B5EF4-FFF2-40B4-BE49-F238E27FC236}">
                <a16:creationId xmlns:a16="http://schemas.microsoft.com/office/drawing/2014/main" id="{A0AF79C8-92F0-E03C-E275-D474ED720B1E}"/>
              </a:ext>
            </a:extLst>
          </p:cNvPr>
          <p:cNvSpPr>
            <a:spLocks noGrp="1"/>
          </p:cNvSpPr>
          <p:nvPr>
            <p:ph sz="half" idx="1"/>
          </p:nvPr>
        </p:nvSpPr>
        <p:spPr/>
        <p:txBody>
          <a:bodyPr>
            <a:normAutofit/>
          </a:bodyPr>
          <a:lstStyle/>
          <a:p>
            <a:pPr marL="0" indent="0">
              <a:buNone/>
            </a:pPr>
            <a:r>
              <a:rPr lang="en-US" sz="2600" u="sng" dirty="0"/>
              <a:t>Official Withdrawals:</a:t>
            </a:r>
          </a:p>
          <a:p>
            <a:pPr>
              <a:buFont typeface="Arial" panose="020B0604020202020204" pitchFamily="34" charset="0"/>
              <a:buChar char="•"/>
            </a:pPr>
            <a:r>
              <a:rPr lang="en-US" sz="2600" dirty="0"/>
              <a:t>Student properly notified institution of intent to withdraw</a:t>
            </a:r>
          </a:p>
          <a:p>
            <a:pPr>
              <a:buFont typeface="Arial" panose="020B0604020202020204" pitchFamily="34" charset="0"/>
              <a:buChar char="•"/>
            </a:pPr>
            <a:r>
              <a:rPr lang="en-US" sz="2600" dirty="0"/>
              <a:t>Year-round process: financial aid office notified throughout the term</a:t>
            </a:r>
          </a:p>
          <a:p>
            <a:pPr>
              <a:buFont typeface="Arial" panose="020B0604020202020204" pitchFamily="34" charset="0"/>
              <a:buChar char="•"/>
            </a:pPr>
            <a:r>
              <a:rPr lang="en-US" sz="2600" dirty="0"/>
              <a:t>Terminology: withdrawal date</a:t>
            </a:r>
          </a:p>
          <a:p>
            <a:endParaRPr lang="en-US" dirty="0"/>
          </a:p>
        </p:txBody>
      </p:sp>
      <p:sp>
        <p:nvSpPr>
          <p:cNvPr id="4" name="Content Placeholder 3">
            <a:extLst>
              <a:ext uri="{FF2B5EF4-FFF2-40B4-BE49-F238E27FC236}">
                <a16:creationId xmlns:a16="http://schemas.microsoft.com/office/drawing/2014/main" id="{9E6499A3-F72A-7DEC-E231-33D0E04B32E3}"/>
              </a:ext>
            </a:extLst>
          </p:cNvPr>
          <p:cNvSpPr>
            <a:spLocks noGrp="1"/>
          </p:cNvSpPr>
          <p:nvPr>
            <p:ph sz="half" idx="2"/>
          </p:nvPr>
        </p:nvSpPr>
        <p:spPr>
          <a:xfrm>
            <a:off x="6096000" y="2286000"/>
            <a:ext cx="6096000" cy="3840480"/>
          </a:xfrm>
        </p:spPr>
        <p:txBody>
          <a:bodyPr>
            <a:noAutofit/>
          </a:bodyPr>
          <a:lstStyle/>
          <a:p>
            <a:r>
              <a:rPr lang="en-US" sz="2600" u="sng" dirty="0"/>
              <a:t>Unofficial Withdrawals:</a:t>
            </a:r>
          </a:p>
          <a:p>
            <a:pPr marL="457200" indent="-457200">
              <a:buFont typeface="Arial" panose="020B0604020202020204" pitchFamily="34" charset="0"/>
              <a:buChar char="•"/>
            </a:pPr>
            <a:r>
              <a:rPr lang="en-US" sz="1600" dirty="0"/>
              <a:t>Student stopped attending classes or failed to complete a period of enrollment </a:t>
            </a:r>
            <a:r>
              <a:rPr lang="en-US" sz="1600" u="sng" dirty="0"/>
              <a:t>without notification</a:t>
            </a:r>
          </a:p>
          <a:p>
            <a:pPr marL="457200" indent="-457200">
              <a:buFont typeface="Arial" panose="020B0604020202020204" pitchFamily="34" charset="0"/>
              <a:buChar char="•"/>
            </a:pPr>
            <a:r>
              <a:rPr lang="en-US" sz="1600" dirty="0"/>
              <a:t>Usually done at end of term after grades post</a:t>
            </a:r>
          </a:p>
          <a:p>
            <a:pPr marL="457200" indent="-457200">
              <a:buFont typeface="Arial" panose="020B0604020202020204" pitchFamily="34" charset="0"/>
              <a:buChar char="•"/>
            </a:pPr>
            <a:r>
              <a:rPr lang="en-US" sz="1600" dirty="0"/>
              <a:t>Terminology: last date of attendance</a:t>
            </a:r>
          </a:p>
          <a:p>
            <a:pPr marL="1143000" lvl="1" indent="-457200"/>
            <a:r>
              <a:rPr lang="en-US" dirty="0"/>
              <a:t>Schools have a choice to use midpoint of payment period/period of enrollment </a:t>
            </a:r>
            <a:r>
              <a:rPr lang="en-US" u="sng" dirty="0"/>
              <a:t>or</a:t>
            </a:r>
            <a:r>
              <a:rPr lang="en-US" dirty="0"/>
              <a:t> last date of academic engagement</a:t>
            </a:r>
          </a:p>
          <a:p>
            <a:pPr marL="1143000" lvl="1" indent="-457200"/>
            <a:r>
              <a:rPr lang="en-US" dirty="0"/>
              <a:t>Schools required to take attendance must use last date of academic engagement</a:t>
            </a:r>
          </a:p>
          <a:p>
            <a:pPr marL="457200" indent="-457200">
              <a:buFont typeface="Arial" panose="020B0604020202020204" pitchFamily="34" charset="0"/>
              <a:buChar char="•"/>
            </a:pPr>
            <a:r>
              <a:rPr lang="en-US" sz="1600" dirty="0"/>
              <a:t>Also includes students who failed the term (if not required to take attendance)</a:t>
            </a:r>
          </a:p>
          <a:p>
            <a:pPr lvl="1"/>
            <a:r>
              <a:rPr lang="en-US" dirty="0"/>
              <a:t>No grades of D or above</a:t>
            </a:r>
          </a:p>
          <a:p>
            <a:pPr lvl="1"/>
            <a:r>
              <a:rPr lang="en-US" dirty="0"/>
              <a:t>Applies to students with missing or incomplete </a:t>
            </a:r>
            <a:r>
              <a:rPr lang="en-US" sz="1700" dirty="0"/>
              <a:t>grades</a:t>
            </a:r>
          </a:p>
          <a:p>
            <a:endParaRPr lang="en-US" sz="2600" dirty="0"/>
          </a:p>
        </p:txBody>
      </p:sp>
    </p:spTree>
    <p:extLst>
      <p:ext uri="{BB962C8B-B14F-4D97-AF65-F5344CB8AC3E}">
        <p14:creationId xmlns:p14="http://schemas.microsoft.com/office/powerpoint/2010/main" val="379998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D05A5-4D51-E491-AB12-CA2E925AF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6942AE-0696-A1BC-823E-EC827AB09B1C}"/>
              </a:ext>
            </a:extLst>
          </p:cNvPr>
          <p:cNvSpPr>
            <a:spLocks noGrp="1"/>
          </p:cNvSpPr>
          <p:nvPr>
            <p:ph type="title"/>
          </p:nvPr>
        </p:nvSpPr>
        <p:spPr/>
        <p:txBody>
          <a:bodyPr/>
          <a:lstStyle/>
          <a:p>
            <a:r>
              <a:rPr lang="en-US" dirty="0"/>
              <a:t>Academic engagement</a:t>
            </a:r>
          </a:p>
        </p:txBody>
      </p:sp>
      <p:sp>
        <p:nvSpPr>
          <p:cNvPr id="3" name="Content Placeholder 2">
            <a:extLst>
              <a:ext uri="{FF2B5EF4-FFF2-40B4-BE49-F238E27FC236}">
                <a16:creationId xmlns:a16="http://schemas.microsoft.com/office/drawing/2014/main" id="{89E7B535-05FC-7197-AD47-F07A513A597E}"/>
              </a:ext>
            </a:extLst>
          </p:cNvPr>
          <p:cNvSpPr>
            <a:spLocks noGrp="1"/>
          </p:cNvSpPr>
          <p:nvPr>
            <p:ph sz="half" idx="1"/>
          </p:nvPr>
        </p:nvSpPr>
        <p:spPr>
          <a:xfrm>
            <a:off x="548640" y="2285999"/>
            <a:ext cx="5547360" cy="4380807"/>
          </a:xfrm>
        </p:spPr>
        <p:txBody>
          <a:bodyPr>
            <a:normAutofit lnSpcReduction="10000"/>
          </a:bodyPr>
          <a:lstStyle/>
          <a:p>
            <a:pPr marL="0" indent="0">
              <a:buNone/>
            </a:pPr>
            <a:r>
              <a:rPr lang="en-US" b="1" dirty="0">
                <a:ea typeface="Adobe Ming Std L" panose="02020300000000000000" pitchFamily="18" charset="-128"/>
              </a:rPr>
              <a:t>Includes:</a:t>
            </a:r>
          </a:p>
          <a:p>
            <a:pPr marL="0" indent="0">
              <a:buNone/>
            </a:pPr>
            <a:r>
              <a:rPr lang="en-US" dirty="0"/>
              <a:t>Attending a synchronous class, lecture, field activity, or laboratory activity, either physically or online, where there is an </a:t>
            </a:r>
            <a:r>
              <a:rPr lang="en-US" u="sng" dirty="0"/>
              <a:t>opportunity for direct interaction </a:t>
            </a:r>
            <a:r>
              <a:rPr lang="en-US" dirty="0"/>
              <a:t>between the instructor and students</a:t>
            </a:r>
          </a:p>
          <a:p>
            <a:pPr marL="0" indent="0">
              <a:buNone/>
            </a:pPr>
            <a:r>
              <a:rPr lang="en-US" dirty="0"/>
              <a:t>Submitting an assignment</a:t>
            </a:r>
          </a:p>
          <a:p>
            <a:pPr marL="0" indent="0">
              <a:buNone/>
            </a:pPr>
            <a:r>
              <a:rPr lang="en-US" dirty="0"/>
              <a:t>Taking an exam or assessment</a:t>
            </a:r>
          </a:p>
          <a:p>
            <a:pPr marL="0" indent="0">
              <a:buNone/>
            </a:pPr>
            <a:r>
              <a:rPr lang="en-US" dirty="0"/>
              <a:t>Participating in interactive computer-assisted instruction (i.e.: tutorial, webinar, online discussion)</a:t>
            </a:r>
          </a:p>
          <a:p>
            <a:pPr marL="0" indent="0">
              <a:buNone/>
            </a:pPr>
            <a:r>
              <a:rPr lang="en-US" dirty="0"/>
              <a:t>Participating in a school-assigned study group or group project</a:t>
            </a:r>
          </a:p>
          <a:p>
            <a:pPr marL="0" indent="0">
              <a:buNone/>
            </a:pPr>
            <a:r>
              <a:rPr lang="en-US" dirty="0"/>
              <a:t>Interacting with a faculty member regarding the academic subject studied in the course</a:t>
            </a:r>
          </a:p>
          <a:p>
            <a:pPr marL="0" indent="0">
              <a:buNone/>
            </a:pPr>
            <a:endParaRPr lang="en-US" dirty="0"/>
          </a:p>
        </p:txBody>
      </p:sp>
      <p:sp>
        <p:nvSpPr>
          <p:cNvPr id="4" name="Content Placeholder 3">
            <a:extLst>
              <a:ext uri="{FF2B5EF4-FFF2-40B4-BE49-F238E27FC236}">
                <a16:creationId xmlns:a16="http://schemas.microsoft.com/office/drawing/2014/main" id="{5D28FD83-9083-4DA6-5CA9-8670F3F84D36}"/>
              </a:ext>
            </a:extLst>
          </p:cNvPr>
          <p:cNvSpPr>
            <a:spLocks noGrp="1"/>
          </p:cNvSpPr>
          <p:nvPr>
            <p:ph sz="half" idx="2"/>
          </p:nvPr>
        </p:nvSpPr>
        <p:spPr/>
        <p:txBody>
          <a:bodyPr>
            <a:normAutofit lnSpcReduction="10000"/>
          </a:bodyPr>
          <a:lstStyle/>
          <a:p>
            <a:r>
              <a:rPr lang="en-US" dirty="0"/>
              <a:t>Does </a:t>
            </a:r>
            <a:r>
              <a:rPr lang="en-US" b="1" dirty="0"/>
              <a:t>NOT </a:t>
            </a:r>
            <a:r>
              <a:rPr lang="en-US" dirty="0"/>
              <a:t>include:</a:t>
            </a:r>
          </a:p>
          <a:p>
            <a:r>
              <a:rPr lang="en-US" dirty="0"/>
              <a:t>Living in campus housing</a:t>
            </a:r>
          </a:p>
          <a:p>
            <a:r>
              <a:rPr lang="en-US" dirty="0"/>
              <a:t>Using meal plan</a:t>
            </a:r>
          </a:p>
          <a:p>
            <a:r>
              <a:rPr lang="en-US" dirty="0"/>
              <a:t>Logging onto an online class/tutorial without active participation</a:t>
            </a:r>
          </a:p>
          <a:p>
            <a:r>
              <a:rPr lang="en-US" dirty="0"/>
              <a:t>Attending an advising/academic counseling session</a:t>
            </a:r>
          </a:p>
          <a:p>
            <a:endParaRPr lang="en-US" dirty="0"/>
          </a:p>
        </p:txBody>
      </p:sp>
    </p:spTree>
    <p:extLst>
      <p:ext uri="{BB962C8B-B14F-4D97-AF65-F5344CB8AC3E}">
        <p14:creationId xmlns:p14="http://schemas.microsoft.com/office/powerpoint/2010/main" val="280148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5BCA2-557E-2365-0FD9-D439BC282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A8FFA-AFAC-BE34-26CA-8076FA22DFBF}"/>
              </a:ext>
            </a:extLst>
          </p:cNvPr>
          <p:cNvSpPr>
            <a:spLocks noGrp="1"/>
          </p:cNvSpPr>
          <p:nvPr>
            <p:ph type="title"/>
          </p:nvPr>
        </p:nvSpPr>
        <p:spPr>
          <a:xfrm>
            <a:off x="548640" y="914400"/>
            <a:ext cx="3657600" cy="4754880"/>
          </a:xfrm>
          <a:noFill/>
        </p:spPr>
        <p:txBody>
          <a:bodyPr anchor="t" anchorCtr="0">
            <a:noAutofit/>
          </a:bodyPr>
          <a:lstStyle/>
          <a:p>
            <a:r>
              <a:rPr lang="en-US" dirty="0"/>
              <a:t>Aid reinstatement</a:t>
            </a:r>
          </a:p>
        </p:txBody>
      </p:sp>
      <p:sp>
        <p:nvSpPr>
          <p:cNvPr id="3" name="Content Placeholder 2">
            <a:extLst>
              <a:ext uri="{FF2B5EF4-FFF2-40B4-BE49-F238E27FC236}">
                <a16:creationId xmlns:a16="http://schemas.microsoft.com/office/drawing/2014/main" id="{70912003-6E5B-FBA6-C5BD-CD6B6AA2813B}"/>
              </a:ext>
            </a:extLst>
          </p:cNvPr>
          <p:cNvSpPr>
            <a:spLocks noGrp="1"/>
          </p:cNvSpPr>
          <p:nvPr>
            <p:ph idx="1"/>
          </p:nvPr>
        </p:nvSpPr>
        <p:spPr>
          <a:xfrm>
            <a:off x="6099048" y="914400"/>
            <a:ext cx="5486400" cy="5943600"/>
          </a:xfrm>
          <a:noFill/>
        </p:spPr>
        <p:txBody>
          <a:bodyPr anchor="t" anchorCtr="0">
            <a:normAutofit/>
          </a:bodyPr>
          <a:lstStyle/>
          <a:p>
            <a:r>
              <a:rPr lang="en-US" dirty="0"/>
              <a:t>If student rescinds withdrawal notification, notice must be in writing and indicate student will finish payment period/period of enrollment (if institution is not required to take attendance)</a:t>
            </a:r>
          </a:p>
          <a:p>
            <a:r>
              <a:rPr lang="en-US" dirty="0"/>
              <a:t>If student subsequently withdraws, use whichever date is later:</a:t>
            </a:r>
          </a:p>
          <a:p>
            <a:pPr lvl="1"/>
            <a:r>
              <a:rPr lang="en-US" dirty="0"/>
              <a:t>first notification of intent to withdraw</a:t>
            </a:r>
          </a:p>
          <a:p>
            <a:pPr lvl="1"/>
            <a:r>
              <a:rPr lang="en-US" dirty="0"/>
              <a:t>the date the official process began</a:t>
            </a:r>
          </a:p>
          <a:p>
            <a:pPr lvl="1"/>
            <a:r>
              <a:rPr lang="en-US" dirty="0"/>
              <a:t>the last date of academic engagement</a:t>
            </a:r>
          </a:p>
        </p:txBody>
      </p:sp>
    </p:spTree>
    <p:extLst>
      <p:ext uri="{BB962C8B-B14F-4D97-AF65-F5344CB8AC3E}">
        <p14:creationId xmlns:p14="http://schemas.microsoft.com/office/powerpoint/2010/main" val="2118419142"/>
      </p:ext>
    </p:extLst>
  </p:cSld>
  <p:clrMapOvr>
    <a:masterClrMapping/>
  </p:clrMapOvr>
</p:sld>
</file>

<file path=ppt/theme/theme1.xml><?xml version="1.0" encoding="utf-8"?>
<a:theme xmlns:a="http://schemas.openxmlformats.org/drawingml/2006/main" name="Custom">
  <a:themeElements>
    <a:clrScheme name="Custom 81">
      <a:dk1>
        <a:sysClr val="windowText" lastClr="000000"/>
      </a:dk1>
      <a:lt1>
        <a:sysClr val="window" lastClr="FFFFFF"/>
      </a:lt1>
      <a:dk2>
        <a:srgbClr val="025373"/>
      </a:dk2>
      <a:lt2>
        <a:srgbClr val="E7E6E6"/>
      </a:lt2>
      <a:accent1>
        <a:srgbClr val="2A828C"/>
      </a:accent1>
      <a:accent2>
        <a:srgbClr val="41A6A6"/>
      </a:accent2>
      <a:accent3>
        <a:srgbClr val="D99B77"/>
      </a:accent3>
      <a:accent4>
        <a:srgbClr val="D9B6A3"/>
      </a:accent4>
      <a:accent5>
        <a:srgbClr val="F2A74B"/>
      </a:accent5>
      <a:accent6>
        <a:srgbClr val="4D748C"/>
      </a:accent6>
      <a:hlink>
        <a:srgbClr val="0563C1"/>
      </a:hlink>
      <a:folHlink>
        <a:srgbClr val="954F72"/>
      </a:folHlink>
    </a:clrScheme>
    <a:fontScheme name="Custom 115">
      <a:majorFont>
        <a:latin typeface="Century Gothic"/>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resentation_win_V1_EF_v3" id="{D63A48B2-CB12-46EA-8658-6FD48838EE12}" vid="{49FE4105-9945-42C0-9DA5-6611A93606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8E45D4-EF91-4FDE-9009-9846553E36A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49D2655-BB4A-43AF-8486-7195F30CFFA6}">
  <ds:schemaRefs>
    <ds:schemaRef ds:uri="http://schemas.microsoft.com/sharepoint/v3/contenttype/forms"/>
  </ds:schemaRefs>
</ds:datastoreItem>
</file>

<file path=customXml/itemProps3.xml><?xml version="1.0" encoding="utf-8"?>
<ds:datastoreItem xmlns:ds="http://schemas.openxmlformats.org/officeDocument/2006/customXml" ds:itemID="{A99D69E0-C497-4251-BDFF-3D273C778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Ocean presentation</Template>
  <TotalTime>3355</TotalTime>
  <Words>1708</Words>
  <Application>Microsoft Office PowerPoint</Application>
  <PresentationFormat>Widescreen</PresentationFormat>
  <Paragraphs>191</Paragraphs>
  <Slides>32</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Adobe Ming Std L</vt:lpstr>
      <vt:lpstr>Arial</vt:lpstr>
      <vt:lpstr>Avenir Next LT Pro Light</vt:lpstr>
      <vt:lpstr>AvenirNext LT Pro Medium</vt:lpstr>
      <vt:lpstr>Calibri</vt:lpstr>
      <vt:lpstr>Century Gothic</vt:lpstr>
      <vt:lpstr>Custom</vt:lpstr>
      <vt:lpstr>R2T4 Ahoy!  Navigating the Waters of Student Aid Returns</vt:lpstr>
      <vt:lpstr>Disclaimer</vt:lpstr>
      <vt:lpstr>Agenda</vt:lpstr>
      <vt:lpstr>Key concepts</vt:lpstr>
      <vt:lpstr>what is return of title iv (R2T4)?</vt:lpstr>
      <vt:lpstr>What aid is returned?</vt:lpstr>
      <vt:lpstr>what’s the difference?</vt:lpstr>
      <vt:lpstr>Academic engagement</vt:lpstr>
      <vt:lpstr>Aid reinstatement</vt:lpstr>
      <vt:lpstr>R2t4 formula &amp; timeframes</vt:lpstr>
      <vt:lpstr>PowerPoint Presentation</vt:lpstr>
      <vt:lpstr>PowerPoint Presentation</vt:lpstr>
      <vt:lpstr>Things to consider: r2t4 formula</vt:lpstr>
      <vt:lpstr>Leave of absence</vt:lpstr>
      <vt:lpstr>When r2t4 requirements do not apply*</vt:lpstr>
      <vt:lpstr>timeframes</vt:lpstr>
      <vt:lpstr>R2t4 calculation walkthrough</vt:lpstr>
      <vt:lpstr>PowerPoint Presentation</vt:lpstr>
      <vt:lpstr>Step 1: student’s title iv aid information</vt:lpstr>
      <vt:lpstr>Step 2: percentage of title iv aid earned</vt:lpstr>
      <vt:lpstr>Step 3: amount of title iv aid earned by student</vt:lpstr>
      <vt:lpstr>Step 4: aid to be disbursed or returned</vt:lpstr>
      <vt:lpstr>Step 5: amount of unearned title iv aid due from school</vt:lpstr>
      <vt:lpstr>Step 6: return of funds by school</vt:lpstr>
      <vt:lpstr>Step 7: initial amount of unearned title iv aid due from student</vt:lpstr>
      <vt:lpstr>Step 8: return of student loans</vt:lpstr>
      <vt:lpstr>Step 9: grant funds to be returned</vt:lpstr>
      <vt:lpstr>Step 10: return of grant funds by student</vt:lpstr>
      <vt:lpstr>Advising students</vt:lpstr>
      <vt:lpstr>When advising students remember:</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Alison Cagle</dc:creator>
  <cp:lastModifiedBy>Alison Cagle</cp:lastModifiedBy>
  <cp:revision>27</cp:revision>
  <dcterms:created xsi:type="dcterms:W3CDTF">2025-12-02T20:34:47Z</dcterms:created>
  <dcterms:modified xsi:type="dcterms:W3CDTF">2025-12-05T21:05:07Z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